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8"/>
  </p:notesMasterIdLst>
  <p:sldIdLst>
    <p:sldId id="256" r:id="rId2"/>
    <p:sldId id="258" r:id="rId3"/>
    <p:sldId id="259" r:id="rId4"/>
    <p:sldId id="320" r:id="rId5"/>
    <p:sldId id="359" r:id="rId6"/>
    <p:sldId id="319" r:id="rId7"/>
    <p:sldId id="332" r:id="rId8"/>
    <p:sldId id="384" r:id="rId9"/>
    <p:sldId id="334" r:id="rId10"/>
    <p:sldId id="329" r:id="rId11"/>
    <p:sldId id="398" r:id="rId12"/>
    <p:sldId id="394" r:id="rId13"/>
    <p:sldId id="401" r:id="rId14"/>
    <p:sldId id="305" r:id="rId15"/>
    <p:sldId id="379" r:id="rId16"/>
    <p:sldId id="393" r:id="rId17"/>
    <p:sldId id="392" r:id="rId18"/>
    <p:sldId id="402" r:id="rId19"/>
    <p:sldId id="306" r:id="rId20"/>
    <p:sldId id="331" r:id="rId21"/>
    <p:sldId id="389" r:id="rId22"/>
    <p:sldId id="308" r:id="rId23"/>
    <p:sldId id="399" r:id="rId24"/>
    <p:sldId id="400" r:id="rId25"/>
    <p:sldId id="378" r:id="rId26"/>
    <p:sldId id="367" r:id="rId27"/>
    <p:sldId id="387" r:id="rId28"/>
    <p:sldId id="388" r:id="rId29"/>
    <p:sldId id="390" r:id="rId30"/>
    <p:sldId id="403" r:id="rId31"/>
    <p:sldId id="407" r:id="rId32"/>
    <p:sldId id="371" r:id="rId33"/>
    <p:sldId id="404" r:id="rId34"/>
    <p:sldId id="408" r:id="rId35"/>
    <p:sldId id="409" r:id="rId36"/>
    <p:sldId id="354" r:id="rId37"/>
    <p:sldId id="365" r:id="rId38"/>
    <p:sldId id="355" r:id="rId39"/>
    <p:sldId id="356" r:id="rId40"/>
    <p:sldId id="309" r:id="rId41"/>
    <p:sldId id="357" r:id="rId42"/>
    <p:sldId id="361" r:id="rId43"/>
    <p:sldId id="362" r:id="rId44"/>
    <p:sldId id="363" r:id="rId45"/>
    <p:sldId id="364" r:id="rId46"/>
    <p:sldId id="391" r:id="rId4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Figtree Black" panose="020B0604020202020204" charset="0"/>
      <p:bold r:id="rId50"/>
      <p:boldItalic r:id="rId51"/>
    </p:embeddedFont>
    <p:embeddedFont>
      <p:font typeface="Hanken Grotesk" panose="020B0604020202020204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D3CEEF-1FBE-4C0B-BF5B-973A6B0E033A}">
  <a:tblStyle styleId="{57D3CEEF-1FBE-4C0B-BF5B-973A6B0E03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2071" autoAdjust="0"/>
  </p:normalViewPr>
  <p:slideViewPr>
    <p:cSldViewPr snapToGrid="0">
      <p:cViewPr varScale="1">
        <p:scale>
          <a:sx n="138" d="100"/>
          <a:sy n="138" d="100"/>
        </p:scale>
        <p:origin x="1176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79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7E8581AC-2993-2A18-A607-352B4B2F4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>
            <a:extLst>
              <a:ext uri="{FF2B5EF4-FFF2-40B4-BE49-F238E27FC236}">
                <a16:creationId xmlns:a16="http://schemas.microsoft.com/office/drawing/2014/main" id="{46A9444D-5231-A7B8-0207-9C7AACE87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>
            <a:extLst>
              <a:ext uri="{FF2B5EF4-FFF2-40B4-BE49-F238E27FC236}">
                <a16:creationId xmlns:a16="http://schemas.microsoft.com/office/drawing/2014/main" id="{4E357846-68A5-C534-3E0B-D657BB1A6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588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0A875CFA-FBD2-DAF6-CD42-84D36199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96A5E828-3FD1-AB77-686F-59281D7435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541724A5-B83A-576F-7FDC-7A1B34D7F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74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992DEE3A-DE92-DACD-4C21-C0E6FE8B7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>
            <a:extLst>
              <a:ext uri="{FF2B5EF4-FFF2-40B4-BE49-F238E27FC236}">
                <a16:creationId xmlns:a16="http://schemas.microsoft.com/office/drawing/2014/main" id="{14FEF19F-B9E1-FDBC-893F-670702A5F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>
            <a:extLst>
              <a:ext uri="{FF2B5EF4-FFF2-40B4-BE49-F238E27FC236}">
                <a16:creationId xmlns:a16="http://schemas.microsoft.com/office/drawing/2014/main" id="{8279C4C5-8901-C065-9A85-F62FD37FE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61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>
          <a:extLst>
            <a:ext uri="{FF2B5EF4-FFF2-40B4-BE49-F238E27FC236}">
              <a16:creationId xmlns:a16="http://schemas.microsoft.com/office/drawing/2014/main" id="{4FAB864D-60A6-5A4D-73B4-5E3B2EFD1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5260bdd85_0_256:notes">
            <a:extLst>
              <a:ext uri="{FF2B5EF4-FFF2-40B4-BE49-F238E27FC236}">
                <a16:creationId xmlns:a16="http://schemas.microsoft.com/office/drawing/2014/main" id="{0F85E822-65A9-DFFA-6739-8283462351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5260bdd85_0_256:notes">
            <a:extLst>
              <a:ext uri="{FF2B5EF4-FFF2-40B4-BE49-F238E27FC236}">
                <a16:creationId xmlns:a16="http://schemas.microsoft.com/office/drawing/2014/main" id="{CB9DB6AE-AEAB-3075-1016-80764EB33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4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9F057D45-F55D-5D9A-A1CB-759BFB8B0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FEE9FD2C-435C-DC58-D046-039F77E0C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976B8F4E-2A1A-00F2-7B1E-05DE7F49A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2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A81398CA-8C71-8225-6CF3-9116E437E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E2558DC2-2D76-3FB0-CA66-2C0228BBE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52433EB7-66E9-DE36-B54F-CBF153EE3F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86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9219F831-9647-A7A1-8175-5E0162DE7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2524D13D-2FB6-3702-B9D7-664929FC28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8E1AB498-878C-B8D9-EAD3-7C8F09EE3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346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005110BB-0ABB-C906-785A-0EE3E698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6511B1AF-F041-1FB9-F120-9E66CBDB3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B0D6BEFD-9E64-F757-F6B5-BBF8A1A2A6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61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8" r:id="rId7"/>
    <p:sldLayoutId id="2147483671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osignals.scitevent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89/fnrgo.2021.805573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2">
            <a:extLst>
              <a:ext uri="{FF2B5EF4-FFF2-40B4-BE49-F238E27FC236}">
                <a16:creationId xmlns:a16="http://schemas.microsoft.com/office/drawing/2014/main" id="{6761E133-748E-EEAD-9529-C784161A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76"/>
          <a:stretch/>
        </p:blipFill>
        <p:spPr bwMode="auto">
          <a:xfrm>
            <a:off x="0" y="0"/>
            <a:ext cx="9144000" cy="5154580"/>
          </a:xfrm>
          <a:prstGeom prst="rect">
            <a:avLst/>
          </a:prstGeom>
        </p:spPr>
      </p:pic>
      <p:pic>
        <p:nvPicPr>
          <p:cNvPr id="5" name="Imagen 12">
            <a:extLst>
              <a:ext uri="{FF2B5EF4-FFF2-40B4-BE49-F238E27FC236}">
                <a16:creationId xmlns:a16="http://schemas.microsoft.com/office/drawing/2014/main" id="{20DF6B90-DE4C-A917-8517-0FCD09D9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0" t="91282" b="1355"/>
          <a:stretch/>
        </p:blipFill>
        <p:spPr bwMode="auto">
          <a:xfrm>
            <a:off x="7813040" y="4609098"/>
            <a:ext cx="1330960" cy="534401"/>
          </a:xfrm>
          <a:prstGeom prst="rect">
            <a:avLst/>
          </a:prstGeom>
        </p:spPr>
      </p:pic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785307"/>
            <a:ext cx="696975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Centro de investigación e Innovación en Tecnologías de la Información y Comunicación</a:t>
            </a:r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541694" y="3089923"/>
            <a:ext cx="6060611" cy="888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 enfoque para la detección y eliminación de artefactos en señales de electroencefalografía a través de técnicas de aprendizaje profundo con adaptación de dominio</a:t>
            </a:r>
            <a:r>
              <a:rPr lang="es-MX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2" name="Picture 1" descr="INFOTEC">
            <a:extLst>
              <a:ext uri="{FF2B5EF4-FFF2-40B4-BE49-F238E27FC236}">
                <a16:creationId xmlns:a16="http://schemas.microsoft.com/office/drawing/2014/main" id="{FB085091-23B7-E88B-2A79-CF66701759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83" y="2237478"/>
            <a:ext cx="2892228" cy="7035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89683B26-33C0-01D9-6B7E-CBB9655CC238}"/>
              </a:ext>
            </a:extLst>
          </p:cNvPr>
          <p:cNvSpPr txBox="1">
            <a:spLocks/>
          </p:cNvSpPr>
          <p:nvPr/>
        </p:nvSpPr>
        <p:spPr>
          <a:xfrm>
            <a:off x="1087125" y="4139735"/>
            <a:ext cx="3097386" cy="88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Presenta:</a:t>
            </a:r>
          </a:p>
          <a:p>
            <a:pPr marL="0" indent="0" algn="ctr"/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en C. Emmanuel de Jesús Velásquez Martínez</a:t>
            </a:r>
          </a:p>
        </p:txBody>
      </p:sp>
      <p:sp>
        <p:nvSpPr>
          <p:cNvPr id="6" name="Google Shape;290;p33">
            <a:extLst>
              <a:ext uri="{FF2B5EF4-FFF2-40B4-BE49-F238E27FC236}">
                <a16:creationId xmlns:a16="http://schemas.microsoft.com/office/drawing/2014/main" id="{05A58806-C90E-CEEE-8FAB-56F13072B27C}"/>
              </a:ext>
            </a:extLst>
          </p:cNvPr>
          <p:cNvSpPr txBox="1">
            <a:spLocks/>
          </p:cNvSpPr>
          <p:nvPr/>
        </p:nvSpPr>
        <p:spPr>
          <a:xfrm>
            <a:off x="4629496" y="4175902"/>
            <a:ext cx="3097386" cy="88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Asesor:</a:t>
            </a:r>
          </a:p>
          <a:p>
            <a:pPr marL="0" indent="0" algn="ctr"/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Miguel Ángel Porta García</a:t>
            </a:r>
          </a:p>
        </p:txBody>
      </p:sp>
      <p:pic>
        <p:nvPicPr>
          <p:cNvPr id="7" name="Picture 2" descr="Secihti - Organizaciones - Observatorio Nacional de HCTI">
            <a:extLst>
              <a:ext uri="{FF2B5EF4-FFF2-40B4-BE49-F238E27FC236}">
                <a16:creationId xmlns:a16="http://schemas.microsoft.com/office/drawing/2014/main" id="{B596385E-14FA-2D5B-5411-324C48A3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0" y="647515"/>
            <a:ext cx="4037199" cy="4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B9D1E-9860-03F8-39FD-8C19F182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CEFA-C4FF-0B8B-4693-8EEAAAA6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</p:spPr>
        <p:txBody>
          <a:bodyPr/>
          <a:lstStyle/>
          <a:p>
            <a:pPr algn="ctr"/>
            <a:r>
              <a:rPr lang="es-MX" b="1" noProof="0" dirty="0"/>
              <a:t>PLANTEAMIENTO DEL PROBLEMA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7D5720-84C8-E72D-34CA-6D913667F0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0000" y="903330"/>
                <a:ext cx="7704000" cy="3904890"/>
              </a:xfrm>
            </p:spPr>
            <p:txBody>
              <a:bodyPr/>
              <a:lstStyle/>
              <a:p>
                <a:pPr marL="177800" indent="0" algn="just">
                  <a:buNone/>
                </a:pPr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acuerdo con </a:t>
                </a:r>
                <a:r>
                  <a:rPr lang="es-MX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Yadav</a:t>
                </a:r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al., (2020) y </a:t>
                </a:r>
                <a:r>
                  <a:rPr lang="es-MX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Kawala-Sterniuk</a:t>
                </a:r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al., (2021) los artefactos y ruido presente en señales EEG, considera la siguiente ecuación:</a:t>
                </a:r>
              </a:p>
              <a:p>
                <a:pPr marL="177800" indent="0" algn="just">
                  <a:buNone/>
                </a:pPr>
                <a:endParaRPr lang="es-MX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7800" indent="0" algn="just">
                  <a:buNone/>
                </a:pPr>
                <a:endParaRPr lang="es-MX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7800" indent="0" algn="just">
                  <a:buNone/>
                </a:pPr>
                <a:endParaRPr lang="es-MX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7800" indent="0" algn="just">
                  <a:buNone/>
                </a:pPr>
                <a:endParaRPr lang="es-MX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7800" indent="0" algn="just">
                  <a:buNone/>
                </a:pPr>
                <a:endParaRPr lang="es-MX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7800" indent="0" algn="just">
                  <a:buNone/>
                </a:pPr>
                <a:endParaRPr lang="es-MX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7800" indent="0" algn="just">
                  <a:buNone/>
                </a:pPr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Donde:</a:t>
                </a:r>
              </a:p>
              <a:p>
                <a:pPr marL="920750" lvl="2" indent="-285750" algn="just">
                  <a:buSzPts val="800"/>
                </a:pP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 la señal EEG medida.</a:t>
                </a:r>
              </a:p>
              <a:p>
                <a:pPr marL="920750" lvl="2" indent="-285750" algn="just">
                  <a:buSzPts val="800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 la señal de interés producida por las neuronas.</a:t>
                </a:r>
              </a:p>
              <a:p>
                <a:pPr marL="920750" lvl="2" indent="-285750" algn="just">
                  <a:buSzPts val="800"/>
                </a:pPr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son los artefactos y/o ruido no deseados.</a:t>
                </a:r>
              </a:p>
              <a:p>
                <a:pPr marL="177800" indent="0" algn="just">
                  <a:buNone/>
                </a:pPr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 objetivo es detectar y mitigar la presencia de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la señal medida.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7D5720-84C8-E72D-34CA-6D913667F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903330"/>
                <a:ext cx="7704000" cy="3904890"/>
              </a:xfrm>
              <a:blipFill>
                <a:blip r:embed="rId2"/>
                <a:stretch>
                  <a:fillRect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6C03A2-B077-1F8E-DA1A-7B6573C3339F}"/>
                  </a:ext>
                </a:extLst>
              </p:cNvPr>
              <p:cNvSpPr txBox="1"/>
              <p:nvPr/>
            </p:nvSpPr>
            <p:spPr>
              <a:xfrm>
                <a:off x="3101437" y="2206683"/>
                <a:ext cx="29354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s-MX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6C03A2-B077-1F8E-DA1A-7B6573C33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37" y="2206683"/>
                <a:ext cx="293548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D5CDF29-7B1D-1FB4-2ECA-8948C6C1814B}"/>
              </a:ext>
            </a:extLst>
          </p:cNvPr>
          <p:cNvSpPr/>
          <p:nvPr/>
        </p:nvSpPr>
        <p:spPr>
          <a:xfrm>
            <a:off x="4946073" y="2149533"/>
            <a:ext cx="1142991" cy="5676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94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B2BF1-84FE-21A1-3DAA-531BC6D5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noProof="0" dirty="0"/>
              <a:t>PLANTEAMIENTO DEL PROBLEMA (2)</a:t>
            </a:r>
            <a:endParaRPr lang="en-U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23CEF14-6B98-0C81-E7BB-5ECE6756D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950592"/>
              </p:ext>
            </p:extLst>
          </p:nvPr>
        </p:nvGraphicFramePr>
        <p:xfrm>
          <a:off x="489568" y="1184885"/>
          <a:ext cx="8164864" cy="1676400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4082432">
                  <a:extLst>
                    <a:ext uri="{9D8B030D-6E8A-4147-A177-3AD203B41FA5}">
                      <a16:colId xmlns:a16="http://schemas.microsoft.com/office/drawing/2014/main" val="878350949"/>
                    </a:ext>
                  </a:extLst>
                </a:gridCol>
                <a:gridCol w="4082432">
                  <a:extLst>
                    <a:ext uri="{9D8B030D-6E8A-4147-A177-3AD203B41FA5}">
                      <a16:colId xmlns:a16="http://schemas.microsoft.com/office/drawing/2014/main" val="955793636"/>
                    </a:ext>
                  </a:extLst>
                </a:gridCol>
              </a:tblGrid>
              <a:tr h="233435">
                <a:tc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Hipótesis tradicional en aprendizaje automático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Nuestro contexto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9591"/>
                  </a:ext>
                </a:extLst>
              </a:tr>
              <a:tr h="942914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Tenemos acceso a datos de entrenamiento.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 conjuntos de datos de entrenamiento y prueba comparte la misma distribución de probabilidad.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 ocupa que un modelo generalice a nuevos datos.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s-MX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Problema cuando los datos provienen de diferentes dominios.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 distribuciones son diferentes pero están relacionadas.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Evitar un modelo de talla única.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45605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689FDA8-A1E6-6EE9-060C-4065066C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0" y="328724"/>
            <a:ext cx="8319655" cy="4247548"/>
          </a:xfrm>
          <a:prstGeom prst="rect">
            <a:avLst/>
          </a:prstGeom>
        </p:spPr>
      </p:pic>
      <p:sp>
        <p:nvSpPr>
          <p:cNvPr id="8" name="Rectangle 20">
            <a:extLst>
              <a:ext uri="{FF2B5EF4-FFF2-40B4-BE49-F238E27FC236}">
                <a16:creationId xmlns:a16="http://schemas.microsoft.com/office/drawing/2014/main" id="{319AC62F-50BA-803B-8B8F-AD8A28B204D0}"/>
              </a:ext>
            </a:extLst>
          </p:cNvPr>
          <p:cNvSpPr/>
          <p:nvPr/>
        </p:nvSpPr>
        <p:spPr>
          <a:xfrm>
            <a:off x="580980" y="4506999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Fig. 6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Problema de adaptación de dominio.</a:t>
            </a:r>
          </a:p>
        </p:txBody>
      </p:sp>
    </p:spTree>
    <p:extLst>
      <p:ext uri="{BB962C8B-B14F-4D97-AF65-F5344CB8AC3E}">
        <p14:creationId xmlns:p14="http://schemas.microsoft.com/office/powerpoint/2010/main" val="246702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A8906-3CFE-560D-BD9A-19690A255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C3A8-EE3E-4B54-0E82-B59C396B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5965"/>
            <a:ext cx="7704000" cy="572700"/>
          </a:xfrm>
        </p:spPr>
        <p:txBody>
          <a:bodyPr/>
          <a:lstStyle/>
          <a:p>
            <a:pPr algn="ctr"/>
            <a:r>
              <a:rPr lang="es-MX" b="1" noProof="0" dirty="0"/>
              <a:t>OBJETIVO GENERAL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6A5F-62C7-1046-B80E-2C664FBB7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914453"/>
            <a:ext cx="7704000" cy="1314593"/>
          </a:xfrm>
        </p:spPr>
        <p:txBody>
          <a:bodyPr/>
          <a:lstStyle/>
          <a:p>
            <a:pPr algn="just"/>
            <a:r>
              <a:rPr lang="es-MX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Desarrollar y evaluar un marco metodológico basado en técnicas de aprendizaje profundo con adaptación de dominio, orientado a mejorar la clasificación y eliminación de artefactos fisiológicos y no fisiológicos en señales de electroencefalografía.</a:t>
            </a:r>
          </a:p>
        </p:txBody>
      </p:sp>
      <p:pic>
        <p:nvPicPr>
          <p:cNvPr id="1026" name="Picture 2" descr="Objetivo Objetivo PNG ,dibujos Metas, Objetivo, Enfoque PNG ...">
            <a:extLst>
              <a:ext uri="{FF2B5EF4-FFF2-40B4-BE49-F238E27FC236}">
                <a16:creationId xmlns:a16="http://schemas.microsoft.com/office/drawing/2014/main" id="{6B1D848F-1576-78A8-F1C8-1CC97BCF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127" y="3337475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16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8C92-21C7-98CE-0E2D-ED1165DEE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14FE-6DF9-82FB-3927-658DD254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5965"/>
            <a:ext cx="7704000" cy="572700"/>
          </a:xfrm>
        </p:spPr>
        <p:txBody>
          <a:bodyPr/>
          <a:lstStyle/>
          <a:p>
            <a:pPr algn="ctr"/>
            <a:r>
              <a:rPr lang="es-MX" b="1" dirty="0"/>
              <a:t>OBJETIVOS PARTICULARES</a:t>
            </a:r>
            <a:endParaRPr lang="es-MX" b="1" noProof="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5A73028-25E1-34BF-F232-C16C07EE144F}"/>
              </a:ext>
            </a:extLst>
          </p:cNvPr>
          <p:cNvSpPr txBox="1">
            <a:spLocks/>
          </p:cNvSpPr>
          <p:nvPr/>
        </p:nvSpPr>
        <p:spPr>
          <a:xfrm>
            <a:off x="720000" y="1327416"/>
            <a:ext cx="7704000" cy="262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algn="just"/>
            <a:r>
              <a:rPr lang="es-MX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Comparar técnicas de aprendizaje profundo existentes en el estado del arte.</a:t>
            </a:r>
          </a:p>
          <a:p>
            <a:pPr algn="just"/>
            <a:endParaRPr lang="es-MX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Analizar qué enfoque basado en clasificación y/o de regresión ofrece un mejor rendimiento para la detección y eliminación efectiva de artefactos en señales EEG.</a:t>
            </a:r>
          </a:p>
          <a:p>
            <a:pPr algn="just"/>
            <a:endParaRPr lang="es-MX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Analizar los resultados obtenidos para evaluar la eficacia de los enfoques desarrollados de adaptación de dominio, considerando capacidad de generalización de detección y eliminación de artefactos en las señales EEG.</a:t>
            </a:r>
          </a:p>
          <a:p>
            <a:pPr algn="just"/>
            <a:endParaRPr lang="es-MX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Implementar el modelo de aprendizaje profundo para desarrollar una herramienta de apoyo para detectar y/o eliminar artefactos.</a:t>
            </a:r>
          </a:p>
        </p:txBody>
      </p:sp>
    </p:spTree>
    <p:extLst>
      <p:ext uri="{BB962C8B-B14F-4D97-AF65-F5344CB8AC3E}">
        <p14:creationId xmlns:p14="http://schemas.microsoft.com/office/powerpoint/2010/main" val="469168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47E39560-B05E-2810-F56E-D2AC666A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2">
            <a:extLst>
              <a:ext uri="{FF2B5EF4-FFF2-40B4-BE49-F238E27FC236}">
                <a16:creationId xmlns:a16="http://schemas.microsoft.com/office/drawing/2014/main" id="{373C6DEB-DECC-6305-3DA8-737DCA88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79" b="4275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12">
            <a:extLst>
              <a:ext uri="{FF2B5EF4-FFF2-40B4-BE49-F238E27FC236}">
                <a16:creationId xmlns:a16="http://schemas.microsoft.com/office/drawing/2014/main" id="{9AD3D428-14CB-8DE1-193E-F8AAC565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0" t="91282" b="1355"/>
          <a:stretch/>
        </p:blipFill>
        <p:spPr bwMode="auto">
          <a:xfrm>
            <a:off x="7813040" y="4608597"/>
            <a:ext cx="1330960" cy="534401"/>
          </a:xfrm>
          <a:prstGeom prst="rect">
            <a:avLst/>
          </a:prstGeom>
        </p:spPr>
      </p:pic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B150E536-99E4-E8D1-E8F9-93929C208D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6112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ESTADO DEL ARTE</a:t>
            </a: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4D0DA957-F0A6-C402-DBD7-AC346D1450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28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0FF2-5251-DA7F-D62C-68F9F8A2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6225"/>
            <a:ext cx="7704000" cy="572700"/>
          </a:xfrm>
        </p:spPr>
        <p:txBody>
          <a:bodyPr/>
          <a:lstStyle/>
          <a:p>
            <a:pPr algn="ctr"/>
            <a:r>
              <a:rPr lang="es-MX" b="1" noProof="0" dirty="0"/>
              <a:t>ESTADO DEL ARTE (1)</a:t>
            </a:r>
            <a:endParaRPr lang="es-MX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DAB394-3DC8-D3EB-ECF2-44B4AAE56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04950"/>
              </p:ext>
            </p:extLst>
          </p:nvPr>
        </p:nvGraphicFramePr>
        <p:xfrm>
          <a:off x="236220" y="1826212"/>
          <a:ext cx="8671559" cy="2295511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1397070">
                  <a:extLst>
                    <a:ext uri="{9D8B030D-6E8A-4147-A177-3AD203B41FA5}">
                      <a16:colId xmlns:a16="http://schemas.microsoft.com/office/drawing/2014/main" val="909592111"/>
                    </a:ext>
                  </a:extLst>
                </a:gridCol>
                <a:gridCol w="1991638">
                  <a:extLst>
                    <a:ext uri="{9D8B030D-6E8A-4147-A177-3AD203B41FA5}">
                      <a16:colId xmlns:a16="http://schemas.microsoft.com/office/drawing/2014/main" val="1816886661"/>
                    </a:ext>
                  </a:extLst>
                </a:gridCol>
                <a:gridCol w="2517086">
                  <a:extLst>
                    <a:ext uri="{9D8B030D-6E8A-4147-A177-3AD203B41FA5}">
                      <a16:colId xmlns:a16="http://schemas.microsoft.com/office/drawing/2014/main" val="3273394272"/>
                    </a:ext>
                  </a:extLst>
                </a:gridCol>
                <a:gridCol w="2765765">
                  <a:extLst>
                    <a:ext uri="{9D8B030D-6E8A-4147-A177-3AD203B41FA5}">
                      <a16:colId xmlns:a16="http://schemas.microsoft.com/office/drawing/2014/main" val="1492261677"/>
                    </a:ext>
                  </a:extLst>
                </a:gridCol>
              </a:tblGrid>
              <a:tr h="377540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Conjunto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Propuesta de investigación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211556"/>
                  </a:ext>
                </a:extLst>
              </a:tr>
              <a:tr h="6682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Kim &amp; Keene (2019)</a:t>
                      </a:r>
                      <a:endParaRPr lang="es-MX" altLang="es-MX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TUH EEG Corpus</a:t>
                      </a:r>
                      <a:r>
                        <a:rPr lang="es-MX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MX" altLang="es-MX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CNN + LSTM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Dominio del tiempo</a:t>
                      </a:r>
                      <a:endParaRPr lang="es-MX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Precisión</a:t>
                      </a:r>
                      <a:r>
                        <a:rPr lang="es-MX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= 67.6%; inferencia en Raspberry Pi de 0.018 s</a:t>
                      </a:r>
                      <a:r>
                        <a:rPr lang="es-MX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687121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a-DK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Peh et al. (2022)</a:t>
                      </a:r>
                      <a:endParaRPr lang="es-MX" altLang="es-MX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TUH EEG Corpus</a:t>
                      </a:r>
                      <a:r>
                        <a:rPr lang="es-MX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MX" altLang="es-MX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CNN + </a:t>
                      </a:r>
                      <a:r>
                        <a:rPr lang="es-MX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Transformer</a:t>
                      </a:r>
                      <a:endParaRPr lang="es-MX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Extracción de características de tiempo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Precisión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= 80.4%</a:t>
                      </a:r>
                      <a:endParaRPr lang="es-MX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33330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dirty="0" err="1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Maiwald</a:t>
                      </a:r>
                      <a:r>
                        <a:rPr lang="es-MX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et al. (2023)</a:t>
                      </a:r>
                      <a:endParaRPr lang="en-US" altLang="es-MX" sz="14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b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TUH EEG Corpus</a:t>
                      </a:r>
                      <a:r>
                        <a:rPr lang="es-MX" sz="1400" b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s-MX" sz="1400" b="1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Densenet201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Dominio de las frecuencias</a:t>
                      </a:r>
                      <a:endParaRPr lang="es-MX" sz="14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Precisión = </a:t>
                      </a:r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88.30</a:t>
                      </a:r>
                      <a:r>
                        <a:rPr lang="da-DK" sz="1400" b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%</a:t>
                      </a:r>
                      <a:endParaRPr lang="en-US" altLang="es-MX" sz="1400" b="1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04736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07B7D92-0C30-45EB-4F24-A7E0E3DE456F}"/>
              </a:ext>
            </a:extLst>
          </p:cNvPr>
          <p:cNvSpPr/>
          <p:nvPr/>
        </p:nvSpPr>
        <p:spPr>
          <a:xfrm>
            <a:off x="779621" y="996936"/>
            <a:ext cx="7584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Para mayor interés solo decir el trabajo con el que me estoy guiando. Mostrar solo un trabajo que me he estado basando o a vencer.</a:t>
            </a:r>
            <a:endParaRPr lang="es-MX" dirty="0">
              <a:solidFill>
                <a:schemeClr val="dk1"/>
              </a:solidFill>
              <a:highlight>
                <a:srgbClr val="FFFF00"/>
              </a:highlight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E8BB090-BD18-B19E-15DC-51D9B4C1F279}"/>
              </a:ext>
            </a:extLst>
          </p:cNvPr>
          <p:cNvSpPr/>
          <p:nvPr/>
        </p:nvSpPr>
        <p:spPr>
          <a:xfrm>
            <a:off x="932021" y="1492725"/>
            <a:ext cx="758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I.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Trabajos relacionados de eliminación de artefactos desde el enfoque de clasificación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191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F13C2-7A91-8F33-37D0-F5E047FF4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351B-099F-B067-FB47-597E00BF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6225"/>
            <a:ext cx="7704000" cy="572700"/>
          </a:xfrm>
        </p:spPr>
        <p:txBody>
          <a:bodyPr/>
          <a:lstStyle/>
          <a:p>
            <a:pPr algn="ctr"/>
            <a:r>
              <a:rPr lang="es-MX" b="1" noProof="0" dirty="0"/>
              <a:t>ESTADO DEL ARTE (2)</a:t>
            </a:r>
            <a:endParaRPr lang="es-MX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B2399F-82B1-A491-4807-6BB4B204A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797398"/>
              </p:ext>
            </p:extLst>
          </p:nvPr>
        </p:nvGraphicFramePr>
        <p:xfrm>
          <a:off x="236220" y="1326764"/>
          <a:ext cx="8672253" cy="3596640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1717271">
                  <a:extLst>
                    <a:ext uri="{9D8B030D-6E8A-4147-A177-3AD203B41FA5}">
                      <a16:colId xmlns:a16="http://schemas.microsoft.com/office/drawing/2014/main" val="909592111"/>
                    </a:ext>
                  </a:extLst>
                </a:gridCol>
                <a:gridCol w="1973554">
                  <a:extLst>
                    <a:ext uri="{9D8B030D-6E8A-4147-A177-3AD203B41FA5}">
                      <a16:colId xmlns:a16="http://schemas.microsoft.com/office/drawing/2014/main" val="3273394272"/>
                    </a:ext>
                  </a:extLst>
                </a:gridCol>
                <a:gridCol w="2373468">
                  <a:extLst>
                    <a:ext uri="{9D8B030D-6E8A-4147-A177-3AD203B41FA5}">
                      <a16:colId xmlns:a16="http://schemas.microsoft.com/office/drawing/2014/main" val="2151080823"/>
                    </a:ext>
                  </a:extLst>
                </a:gridCol>
                <a:gridCol w="2607960">
                  <a:extLst>
                    <a:ext uri="{9D8B030D-6E8A-4147-A177-3AD203B41FA5}">
                      <a16:colId xmlns:a16="http://schemas.microsoft.com/office/drawing/2014/main" val="1492261677"/>
                    </a:ext>
                  </a:extLst>
                </a:gridCol>
              </a:tblGrid>
              <a:tr h="377540">
                <a:tc>
                  <a:txBody>
                    <a:bodyPr/>
                    <a:lstStyle/>
                    <a:p>
                      <a:pPr algn="ctr"/>
                      <a:r>
                        <a:rPr lang="es-MX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Conjunto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Propuesta de investigación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211556"/>
                  </a:ext>
                </a:extLst>
              </a:tr>
              <a:tr h="668291">
                <a:tc>
                  <a:txBody>
                    <a:bodyPr/>
                    <a:lstStyle/>
                    <a:p>
                      <a:r>
                        <a:rPr lang="es-MX" sz="14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Zhang et al. (2021) </a:t>
                      </a:r>
                      <a:endParaRPr lang="es-MX" sz="14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Comparativa de redes neuronales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Dominio del tiempo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 = 0.863 (CNN)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 = 0.821 (RNN)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687121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r>
                        <a:rPr lang="es-MX" sz="14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Brophy</a:t>
                      </a:r>
                      <a:r>
                        <a:rPr lang="es-MX" sz="14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 (2021)</a:t>
                      </a:r>
                      <a:endParaRPr lang="es-MX" sz="1400" i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Dominio del tiempo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 = 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883091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r>
                        <a:rPr lang="da-DK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Peng Yi et al. (2022) </a:t>
                      </a:r>
                      <a:endParaRPr 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Transformer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2D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Dominio de la frecuencia</a:t>
                      </a:r>
                      <a:endParaRPr 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b-N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CC = 0.80</a:t>
                      </a:r>
                      <a:endParaRPr 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878595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Huang et al. (2023)</a:t>
                      </a:r>
                      <a:endParaRPr lang="es-MX" altLang="es-MX" sz="1400" i="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s-MX" sz="1400" i="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Difusión condicional</a:t>
                      </a:r>
                      <a:r>
                        <a:rPr lang="es-MX" i="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(doble rama)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i="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Dominio del tiempo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CC = </a:t>
                      </a:r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0.983</a:t>
                      </a:r>
                      <a:endParaRPr lang="es-MX" sz="1400" b="1" i="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33330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Gabardi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et al. (2023)</a:t>
                      </a:r>
                      <a:r>
                        <a:rPr lang="es-MX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MX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n-US" alt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CNN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Dominio de la frecuencia</a:t>
                      </a:r>
                      <a:endParaRPr lang="en-US" alt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CC = 0.805</a:t>
                      </a:r>
                      <a:r>
                        <a:rPr lang="es-MX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04736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AC42E95-A2C5-4135-04C2-C40DAEC45F9D}"/>
              </a:ext>
            </a:extLst>
          </p:cNvPr>
          <p:cNvSpPr/>
          <p:nvPr/>
        </p:nvSpPr>
        <p:spPr>
          <a:xfrm>
            <a:off x="720000" y="948592"/>
            <a:ext cx="758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II.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Trabajos relacionados de eliminación de artefactos desde el enfoque de regresión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039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9FC06-E935-21DC-58F0-7FB321BE5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66DF-DB6A-28C0-4AE7-990C2041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6225"/>
            <a:ext cx="7704000" cy="572700"/>
          </a:xfrm>
        </p:spPr>
        <p:txBody>
          <a:bodyPr/>
          <a:lstStyle/>
          <a:p>
            <a:pPr algn="ctr"/>
            <a:r>
              <a:rPr lang="es-MX" b="1" noProof="0" dirty="0"/>
              <a:t>ESTADO DEL ARTE (3)</a:t>
            </a:r>
            <a:endParaRPr lang="es-MX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FE2F36-58D8-6359-DBE6-EF7E6B0F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250078"/>
              </p:ext>
            </p:extLst>
          </p:nvPr>
        </p:nvGraphicFramePr>
        <p:xfrm>
          <a:off x="242801" y="1310635"/>
          <a:ext cx="8658398" cy="3596640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1738399">
                  <a:extLst>
                    <a:ext uri="{9D8B030D-6E8A-4147-A177-3AD203B41FA5}">
                      <a16:colId xmlns:a16="http://schemas.microsoft.com/office/drawing/2014/main" val="909592111"/>
                    </a:ext>
                  </a:extLst>
                </a:gridCol>
                <a:gridCol w="1946530">
                  <a:extLst>
                    <a:ext uri="{9D8B030D-6E8A-4147-A177-3AD203B41FA5}">
                      <a16:colId xmlns:a16="http://schemas.microsoft.com/office/drawing/2014/main" val="3273394272"/>
                    </a:ext>
                  </a:extLst>
                </a:gridCol>
                <a:gridCol w="2369676">
                  <a:extLst>
                    <a:ext uri="{9D8B030D-6E8A-4147-A177-3AD203B41FA5}">
                      <a16:colId xmlns:a16="http://schemas.microsoft.com/office/drawing/2014/main" val="3184543032"/>
                    </a:ext>
                  </a:extLst>
                </a:gridCol>
                <a:gridCol w="2603793">
                  <a:extLst>
                    <a:ext uri="{9D8B030D-6E8A-4147-A177-3AD203B41FA5}">
                      <a16:colId xmlns:a16="http://schemas.microsoft.com/office/drawing/2014/main" val="1492261677"/>
                    </a:ext>
                  </a:extLst>
                </a:gridCol>
              </a:tblGrid>
              <a:tr h="377540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Conjunto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Propuesta de investigación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211556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Lopes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et al. (2023)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Dominio del tiempo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RMSE = 0.52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513508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Yin et al. (2023) 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endParaRPr lang="en-US" altLang="es-MX" sz="1400" b="0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CNN </a:t>
                      </a:r>
                      <a:r>
                        <a:rPr lang="es-MX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Transformer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+ GAN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Dominio del tiempo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endParaRPr lang="en-US" altLang="es-MX" sz="1400" b="0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CC = 0.710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918510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Azhar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et al. (2024) 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CNN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alt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Dominio del tiempo y frecuencias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CC = 0.94</a:t>
                      </a:r>
                      <a:endParaRPr lang="en-US" altLang="es-MX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085221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Cui et al. (2024) 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CNN + </a:t>
                      </a:r>
                      <a:r>
                        <a:rPr lang="es-MX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BiGRU</a:t>
                      </a:r>
                      <a:endParaRPr 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Dominio del tiempo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CC = 0.792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693129"/>
                  </a:ext>
                </a:extLst>
              </a:tr>
              <a:tr h="473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Choi (2025)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s-MX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s-MX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Autoencoder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+ </a:t>
                      </a:r>
                      <a:r>
                        <a:rPr lang="es-MX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Transformer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adv.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Dominio del tiempo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CC = </a:t>
                      </a:r>
                      <a:r>
                        <a:rPr lang="es-MX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0.95</a:t>
                      </a:r>
                      <a:endParaRPr lang="en-US" altLang="es-MX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70878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F318728-98F4-CC05-C3E4-7484D58EB0C8}"/>
              </a:ext>
            </a:extLst>
          </p:cNvPr>
          <p:cNvSpPr/>
          <p:nvPr/>
        </p:nvSpPr>
        <p:spPr>
          <a:xfrm>
            <a:off x="720000" y="951263"/>
            <a:ext cx="758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III.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Trabajos relacionados de eliminación de artefactos desde el enfoque de regresión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46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77FE1-F545-62FA-4AD0-1DEFE87B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912720"/>
          </a:xfrm>
        </p:spPr>
        <p:txBody>
          <a:bodyPr/>
          <a:lstStyle/>
          <a:p>
            <a:pPr algn="ctr"/>
            <a:r>
              <a:rPr lang="es-MX" sz="2400" b="1" noProof="0" dirty="0"/>
              <a:t>¿Cuál es la problemática que enfrentan los modelos del estado del arte?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B7B0B3E-C806-C52F-1133-156082F0D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68015"/>
              </p:ext>
            </p:extLst>
          </p:nvPr>
        </p:nvGraphicFramePr>
        <p:xfrm>
          <a:off x="937782" y="2649680"/>
          <a:ext cx="7387680" cy="2194560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2746719897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1872856580"/>
                    </a:ext>
                  </a:extLst>
                </a:gridCol>
                <a:gridCol w="1546860">
                  <a:extLst>
                    <a:ext uri="{9D8B030D-6E8A-4147-A177-3AD203B41FA5}">
                      <a16:colId xmlns:a16="http://schemas.microsoft.com/office/drawing/2014/main" val="3925364413"/>
                    </a:ext>
                  </a:extLst>
                </a:gridCol>
                <a:gridCol w="2007960">
                  <a:extLst>
                    <a:ext uri="{9D8B030D-6E8A-4147-A177-3AD203B41FA5}">
                      <a16:colId xmlns:a16="http://schemas.microsoft.com/office/drawing/2014/main" val="4225593276"/>
                    </a:ext>
                  </a:extLst>
                </a:gridCol>
              </a:tblGrid>
              <a:tr h="239799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Método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r>
                        <a:rPr lang="es-MX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-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SSED - 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Caida de </a:t>
                      </a:r>
                      <a:r>
                        <a:rPr lang="en-US" sz="1200" b="1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rendimiento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241016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fcNN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–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Gao et al. (2022)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0.634</a:t>
                      </a:r>
                      <a:endParaRPr lang="en-US" sz="1200" b="0" i="0" u="none" strike="noStrike" cap="none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↓ 0.264</a:t>
                      </a:r>
                      <a:endParaRPr lang="en-US" sz="1200" b="0" i="0" u="none" strike="noStrike" cap="none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84614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SCNN –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Zang et al.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0.740</a:t>
                      </a:r>
                      <a:endParaRPr lang="en-US" sz="1200" b="1" i="0" u="none" strike="noStrike" cap="none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↓ </a:t>
                      </a:r>
                      <a:r>
                        <a:rPr lang="es-MX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0.155</a:t>
                      </a:r>
                      <a:endParaRPr lang="en-US" sz="1200" b="1" i="0" u="none" strike="noStrike" cap="none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253412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NovelCNN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-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Zang et al.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↓ </a:t>
                      </a:r>
                      <a:r>
                        <a:rPr lang="es-MX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0.371</a:t>
                      </a:r>
                      <a:endParaRPr lang="en-US" sz="1200" b="1" i="0" u="none" strike="noStrike" cap="none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056900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SDNet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–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Li et al. (2023)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↓ </a:t>
                      </a:r>
                      <a:r>
                        <a:rPr lang="es-MX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0.219</a:t>
                      </a:r>
                      <a:endParaRPr lang="en-US" sz="1200" b="1" i="0" u="none" strike="noStrike" cap="none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929433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GCTNet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–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Yin et al. (2023)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↓ </a:t>
                      </a:r>
                      <a:r>
                        <a:rPr lang="es-MX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0.262</a:t>
                      </a:r>
                      <a:endParaRPr lang="en-US" sz="1200" b="1" i="0" u="none" strike="noStrike" cap="none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134560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EEGIFNet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– </a:t>
                      </a: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Cui et al. (2023)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↓ </a:t>
                      </a:r>
                      <a:r>
                        <a:rPr lang="es-MX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0.154</a:t>
                      </a:r>
                      <a:endParaRPr lang="en-US" sz="1200" b="1" i="0" u="none" strike="noStrike" cap="none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39650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EEGDfus</a:t>
                      </a:r>
                      <a:r>
                        <a:rPr lang="es-MX" sz="12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- </a:t>
                      </a:r>
                      <a:r>
                        <a:rPr lang="es-MX" sz="12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Huang et al. (2023)</a:t>
                      </a:r>
                      <a:endParaRPr lang="en-US" sz="1200" b="1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b="1" i="0" u="none" strike="noStrike" cap="none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0.983</a:t>
                      </a:r>
                      <a:endParaRPr lang="en-US" sz="1200" b="1" i="0" u="none" strike="noStrike" cap="none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↓ </a:t>
                      </a:r>
                      <a:r>
                        <a:rPr lang="es-MX" sz="12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0.177</a:t>
                      </a:r>
                      <a:endParaRPr lang="en-US" sz="1200" b="1" i="0" u="none" strike="noStrike" cap="none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576521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E00866A-D66F-707A-A8D1-E4CDD7703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418" y="1357745"/>
            <a:ext cx="8271162" cy="1319645"/>
          </a:xfrm>
        </p:spPr>
        <p:txBody>
          <a:bodyPr/>
          <a:lstStyle/>
          <a:p>
            <a:pPr marL="177800" indent="0" algn="just">
              <a:buNone/>
            </a:pP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 acuerdo con los análisis experimentales realizados por Huang et al. (2023), evaluó la capacidad de generalización de los algoritmos existentes entrenados con el conjunto de datos </a:t>
            </a:r>
            <a:r>
              <a:rPr lang="es-MX" b="1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EEGDenoiseNet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Para verificar dicha generalización, los modelos se probaron posteriormente con el conjunto de datos </a:t>
            </a:r>
            <a:r>
              <a:rPr lang="es-MX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SSED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3CA07DE-21D1-2155-3C9C-0DD326960E02}"/>
              </a:ext>
            </a:extLst>
          </p:cNvPr>
          <p:cNvSpPr/>
          <p:nvPr/>
        </p:nvSpPr>
        <p:spPr>
          <a:xfrm>
            <a:off x="839245" y="2263973"/>
            <a:ext cx="7584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IV.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Rendimiento de generalización de los modelos de eliminación de artefactos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7B5E1B-26A4-5B99-42D8-94E5B2F7E11F}"/>
              </a:ext>
            </a:extLst>
          </p:cNvPr>
          <p:cNvSpPr txBox="1">
            <a:spLocks/>
          </p:cNvSpPr>
          <p:nvPr/>
        </p:nvSpPr>
        <p:spPr>
          <a:xfrm>
            <a:off x="152838" y="3602525"/>
            <a:ext cx="8271162" cy="131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7800" indent="0" algn="just">
              <a:buFont typeface="Hanken Grotesk"/>
              <a:buNone/>
            </a:pP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Considerar quitar las dispositivas del estado del arte o comprimir.</a:t>
            </a:r>
          </a:p>
        </p:txBody>
      </p:sp>
    </p:spTree>
    <p:extLst>
      <p:ext uri="{BB962C8B-B14F-4D97-AF65-F5344CB8AC3E}">
        <p14:creationId xmlns:p14="http://schemas.microsoft.com/office/powerpoint/2010/main" val="125851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D4B43425-B864-A94D-1D7A-1672D989F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2">
            <a:extLst>
              <a:ext uri="{FF2B5EF4-FFF2-40B4-BE49-F238E27FC236}">
                <a16:creationId xmlns:a16="http://schemas.microsoft.com/office/drawing/2014/main" id="{31B1CB0A-6073-6C11-9AA2-DBF79EA0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79" b="4275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12">
            <a:extLst>
              <a:ext uri="{FF2B5EF4-FFF2-40B4-BE49-F238E27FC236}">
                <a16:creationId xmlns:a16="http://schemas.microsoft.com/office/drawing/2014/main" id="{BE287F44-FC40-2397-AC87-D8E2E02CB7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0" t="91282" b="1355"/>
          <a:stretch/>
        </p:blipFill>
        <p:spPr bwMode="auto">
          <a:xfrm>
            <a:off x="7813040" y="4608597"/>
            <a:ext cx="1330960" cy="534401"/>
          </a:xfrm>
          <a:prstGeom prst="rect">
            <a:avLst/>
          </a:prstGeom>
        </p:spPr>
      </p:pic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435E6A6B-634F-FEB9-A4B2-7759B5DB2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2200" y="3141224"/>
            <a:ext cx="7956382" cy="14099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METODOLOGÍA PROPUESTA Y PROPUESTA DE SOLUCIÓN</a:t>
            </a: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812F672A-A955-0695-3BAF-19AA749D272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4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8973F82-6122-319E-0BDE-2519F9CE8EB6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Imagen 12">
              <a:extLst>
                <a:ext uri="{FF2B5EF4-FFF2-40B4-BE49-F238E27FC236}">
                  <a16:creationId xmlns:a16="http://schemas.microsoft.com/office/drawing/2014/main" id="{DF913107-B38D-80FC-1D26-C4E24841D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3779" b="42755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Imagen 12">
              <a:extLst>
                <a:ext uri="{FF2B5EF4-FFF2-40B4-BE49-F238E27FC236}">
                  <a16:creationId xmlns:a16="http://schemas.microsoft.com/office/drawing/2014/main" id="{C197FB65-4E6A-3D1D-7170-5E3BA7EE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000" t="91282" b="1355"/>
            <a:stretch/>
          </p:blipFill>
          <p:spPr bwMode="auto">
            <a:xfrm>
              <a:off x="7813040" y="4608597"/>
              <a:ext cx="1330960" cy="534401"/>
            </a:xfrm>
            <a:prstGeom prst="rect">
              <a:avLst/>
            </a:prstGeom>
          </p:spPr>
        </p:pic>
      </p:grpSp>
      <p:cxnSp>
        <p:nvCxnSpPr>
          <p:cNvPr id="304" name="Google Shape;304;p35"/>
          <p:cNvCxnSpPr>
            <a:cxnSpLocks/>
          </p:cNvCxnSpPr>
          <p:nvPr/>
        </p:nvCxnSpPr>
        <p:spPr>
          <a:xfrm flipH="1">
            <a:off x="-5905" y="3160425"/>
            <a:ext cx="369814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stCxn id="307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AGENDA</a:t>
            </a:r>
            <a:endParaRPr lang="es-MX" noProof="0"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229118" y="1827482"/>
            <a:ext cx="20699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noProof="0" dirty="0"/>
              <a:t>INTRODUCCIÓN</a:t>
            </a:r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5380140" y="2386778"/>
            <a:ext cx="2793769" cy="7736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MX" noProof="0" dirty="0"/>
              <a:t>METODOLOGÍA PROPUESTA Y PROPUESTA DE SOLUCIÓN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132524" y="3493627"/>
            <a:ext cx="2406625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noProof="0" dirty="0"/>
              <a:t>EXPERIMENTACIÓN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2299018" y="1827482"/>
            <a:ext cx="2824214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noProof="0" dirty="0"/>
              <a:t>ESTADO DEL ARTE</a:t>
            </a:r>
          </a:p>
        </p:txBody>
      </p:sp>
      <p:sp>
        <p:nvSpPr>
          <p:cNvPr id="8" name="Google Shape;323;p35">
            <a:extLst>
              <a:ext uri="{FF2B5EF4-FFF2-40B4-BE49-F238E27FC236}">
                <a16:creationId xmlns:a16="http://schemas.microsoft.com/office/drawing/2014/main" id="{08A1D450-FE93-1994-C3C4-511165F3086C}"/>
              </a:ext>
            </a:extLst>
          </p:cNvPr>
          <p:cNvSpPr txBox="1">
            <a:spLocks/>
          </p:cNvSpPr>
          <p:nvPr/>
        </p:nvSpPr>
        <p:spPr>
          <a:xfrm>
            <a:off x="2539150" y="348540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 algn="ctr"/>
            <a:r>
              <a:rPr lang="es-MX" dirty="0"/>
              <a:t>CONCLUSIONES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06825-AEB7-EC85-4BFD-3EE660024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CA13-969D-832F-4EDB-156F3BC5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</p:spPr>
        <p:txBody>
          <a:bodyPr/>
          <a:lstStyle/>
          <a:p>
            <a:pPr algn="ctr"/>
            <a:r>
              <a:rPr lang="es-MX" b="1" noProof="0" dirty="0"/>
              <a:t>MARCO DE TRABAJO PROPUESTO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C3C87B-4687-181B-EEEC-40D9EBCCD477}"/>
              </a:ext>
            </a:extLst>
          </p:cNvPr>
          <p:cNvSpPr/>
          <p:nvPr/>
        </p:nvSpPr>
        <p:spPr>
          <a:xfrm>
            <a:off x="580980" y="4602193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Fig. 7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Marco de trabajo propuesto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0C5BC1-E7E2-6773-9EA8-0A9C81BA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42" y="743563"/>
            <a:ext cx="5931916" cy="39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1AF1B-2BEE-7033-B1FD-6E9A09E49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128B44AF-0531-F713-7407-EFEDA2E7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41" r="15759" b="13227"/>
          <a:stretch>
            <a:fillRect/>
          </a:stretch>
        </p:blipFill>
        <p:spPr>
          <a:xfrm>
            <a:off x="1775110" y="877059"/>
            <a:ext cx="5456962" cy="350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D7259-0831-98A7-C02D-FEBAD3E6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359"/>
            <a:ext cx="8679180" cy="572700"/>
          </a:xfrm>
        </p:spPr>
        <p:txBody>
          <a:bodyPr/>
          <a:lstStyle/>
          <a:p>
            <a:pPr algn="ctr"/>
            <a:r>
              <a:rPr lang="es-MX" b="1" dirty="0"/>
              <a:t>ARQUITECTURA DE RED NEURONAL PROPUESTA</a:t>
            </a:r>
            <a:endParaRPr lang="es-MX" b="1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69A76-55DC-388A-344D-DA26539A9952}"/>
              </a:ext>
            </a:extLst>
          </p:cNvPr>
          <p:cNvSpPr/>
          <p:nvPr/>
        </p:nvSpPr>
        <p:spPr>
          <a:xfrm>
            <a:off x="232410" y="4382259"/>
            <a:ext cx="8679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8.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Arquitectura de red neuronal implementada y método de entrenamiento de adaptación de dominio para tareas de clasificación y regresión </a:t>
            </a:r>
            <a:r>
              <a:rPr lang="es-MX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Courty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2017, Séjourné et al. 2019 y Lin et al., 2021.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ACC404D-54DB-0CAB-5012-E4A1FAC67018}"/>
              </a:ext>
            </a:extLst>
          </p:cNvPr>
          <p:cNvSpPr/>
          <p:nvPr/>
        </p:nvSpPr>
        <p:spPr>
          <a:xfrm>
            <a:off x="4433454" y="2195102"/>
            <a:ext cx="207818" cy="16002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4636751-9857-742C-ECBA-0C10FAD1544D}"/>
                  </a:ext>
                </a:extLst>
              </p:cNvPr>
              <p:cNvSpPr txBox="1"/>
              <p:nvPr/>
            </p:nvSpPr>
            <p:spPr>
              <a:xfrm>
                <a:off x="1873826" y="1215007"/>
                <a:ext cx="12850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MX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MX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MX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MX">
                          <a:latin typeface="Cambria Math" panose="02040503050406030204" pitchFamily="18" charset="0"/>
                        </a:rPr>
                        <m:t>⟵</m:t>
                      </m:r>
                      <m:r>
                        <a:rPr lang="es-MX" b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4636751-9857-742C-ECBA-0C10FAD15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826" y="1215007"/>
                <a:ext cx="12850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36B1B8C-3AE5-0FF0-0B50-F9833D7778BC}"/>
                  </a:ext>
                </a:extLst>
              </p:cNvPr>
              <p:cNvSpPr txBox="1"/>
              <p:nvPr/>
            </p:nvSpPr>
            <p:spPr>
              <a:xfrm>
                <a:off x="5389418" y="2771307"/>
                <a:ext cx="14581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dirty="0" smtClean="0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s-MX" b="0" dirty="0" smtClean="0">
                              <a:latin typeface="Cambria Math" panose="02040503050406030204" pitchFamily="18" charset="0"/>
                              <a:sym typeface="Arial"/>
                            </a:rPr>
                            <m:t>𝑦</m:t>
                          </m:r>
                        </m:e>
                        <m:sub>
                          <m:r>
                            <a:rPr lang="es-MX" b="0" dirty="0" smtClean="0">
                              <a:latin typeface="Cambria Math" panose="02040503050406030204" pitchFamily="18" charset="0"/>
                              <a:sym typeface="Arial"/>
                            </a:rPr>
                            <m:t>𝑠</m:t>
                          </m:r>
                        </m:sub>
                      </m:sSub>
                      <m:r>
                        <a:rPr lang="es-MX" b="0" dirty="0" smtClean="0">
                          <a:latin typeface="Cambria Math" panose="02040503050406030204" pitchFamily="18" charset="0"/>
                          <a:sym typeface="Arial"/>
                        </a:rPr>
                        <m:t>,</m:t>
                      </m:r>
                      <m:r>
                        <a:rPr lang="es-MX" b="0" i="1" dirty="0" smtClean="0">
                          <a:latin typeface="Cambria Math" panose="02040503050406030204" pitchFamily="18" charset="0"/>
                          <a:sym typeface="Arial"/>
                        </a:rPr>
                        <m:t>_</m:t>
                      </m:r>
                      <m:r>
                        <a:rPr lang="es-MX" b="0" dirty="0" smtClean="0">
                          <a:latin typeface="Cambria Math" panose="02040503050406030204" pitchFamily="18" charset="0"/>
                          <a:sym typeface="Arial"/>
                        </a:rPr>
                        <m:t>←</m:t>
                      </m:r>
                      <m:r>
                        <a:rPr lang="es-MX" b="0" dirty="0" smtClean="0">
                          <a:latin typeface="Cambria Math" panose="02040503050406030204" pitchFamily="18" charset="0"/>
                          <a:sym typeface="Arial"/>
                        </a:rPr>
                        <m:t>𝑌</m:t>
                      </m:r>
                    </m:oMath>
                  </m:oMathPara>
                </a14:m>
                <a:endParaRPr lang="es-MX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36B1B8C-3AE5-0FF0-0B50-F9833D777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418" y="2771307"/>
                <a:ext cx="1458190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4120EEE-EDD8-7BBD-D9C0-2AFA95ADC6E6}"/>
                  </a:ext>
                </a:extLst>
              </p:cNvPr>
              <p:cNvSpPr txBox="1"/>
              <p:nvPr/>
            </p:nvSpPr>
            <p:spPr>
              <a:xfrm>
                <a:off x="3789216" y="1074795"/>
                <a:ext cx="11118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dirty="0" smtClean="0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s-MX" b="0" dirty="0" smtClean="0">
                              <a:latin typeface="Cambria Math" panose="02040503050406030204" pitchFamily="18" charset="0"/>
                              <a:sym typeface="Arial"/>
                            </a:rPr>
                            <m:t>𝑧</m:t>
                          </m:r>
                        </m:e>
                        <m:sub>
                          <m:r>
                            <a:rPr lang="es-MX" b="0" dirty="0" smtClean="0">
                              <a:latin typeface="Cambria Math" panose="02040503050406030204" pitchFamily="18" charset="0"/>
                              <a:sym typeface="Arial"/>
                            </a:rPr>
                            <m:t>𝑠</m:t>
                          </m:r>
                        </m:sub>
                      </m:sSub>
                      <m:r>
                        <a:rPr lang="es-MX" b="0" dirty="0" smtClean="0">
                          <a:latin typeface="Cambria Math" panose="02040503050406030204" pitchFamily="18" charset="0"/>
                          <a:sym typeface="Arial"/>
                        </a:rPr>
                        <m:t>,</m:t>
                      </m:r>
                      <m:sSub>
                        <m:sSubPr>
                          <m:ctrlPr>
                            <a:rPr lang="es-MX" b="0" i="1" dirty="0" smtClean="0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s-MX" b="0" dirty="0" smtClean="0">
                              <a:latin typeface="Cambria Math" panose="02040503050406030204" pitchFamily="18" charset="0"/>
                              <a:sym typeface="Arial"/>
                            </a:rPr>
                            <m:t>𝑧</m:t>
                          </m:r>
                        </m:e>
                        <m:sub>
                          <m:r>
                            <a:rPr lang="es-MX" b="0" dirty="0" smtClean="0"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sub>
                      </m:sSub>
                      <m:r>
                        <a:rPr lang="es-MX" b="0" dirty="0" smtClean="0">
                          <a:latin typeface="Cambria Math" panose="02040503050406030204" pitchFamily="18" charset="0"/>
                          <a:sym typeface="Arial"/>
                        </a:rPr>
                        <m:t>←</m:t>
                      </m:r>
                      <m:r>
                        <a:rPr lang="es-MX" b="0" dirty="0" smtClean="0">
                          <a:latin typeface="Cambria Math" panose="02040503050406030204" pitchFamily="18" charset="0"/>
                          <a:sym typeface="Arial"/>
                        </a:rPr>
                        <m:t>𝑍</m:t>
                      </m:r>
                    </m:oMath>
                  </m:oMathPara>
                </a14:m>
                <a:endParaRPr lang="es-MX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4120EEE-EDD8-7BBD-D9C0-2AFA95AD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216" y="1074795"/>
                <a:ext cx="111182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ángulo 12">
            <a:extLst>
              <a:ext uri="{FF2B5EF4-FFF2-40B4-BE49-F238E27FC236}">
                <a16:creationId xmlns:a16="http://schemas.microsoft.com/office/drawing/2014/main" id="{A080BD01-C160-079B-6A88-AE3C208B3AA6}"/>
              </a:ext>
            </a:extLst>
          </p:cNvPr>
          <p:cNvSpPr/>
          <p:nvPr/>
        </p:nvSpPr>
        <p:spPr>
          <a:xfrm>
            <a:off x="1953489" y="1228683"/>
            <a:ext cx="1136073" cy="30289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9398755-55A5-20EB-66AF-310EE273C589}"/>
              </a:ext>
            </a:extLst>
          </p:cNvPr>
          <p:cNvSpPr/>
          <p:nvPr/>
        </p:nvSpPr>
        <p:spPr>
          <a:xfrm>
            <a:off x="5704897" y="2796201"/>
            <a:ext cx="820594" cy="2916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7460BF3-095A-D4D0-F262-3757299E0A64}"/>
              </a:ext>
            </a:extLst>
          </p:cNvPr>
          <p:cNvSpPr/>
          <p:nvPr/>
        </p:nvSpPr>
        <p:spPr>
          <a:xfrm>
            <a:off x="3942510" y="1099690"/>
            <a:ext cx="820594" cy="2916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764FA069-B56A-D398-53C0-2D46E7075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2">
            <a:extLst>
              <a:ext uri="{FF2B5EF4-FFF2-40B4-BE49-F238E27FC236}">
                <a16:creationId xmlns:a16="http://schemas.microsoft.com/office/drawing/2014/main" id="{B71512A8-F819-3E50-8B35-E9AB62F5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79" b="4275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12">
            <a:extLst>
              <a:ext uri="{FF2B5EF4-FFF2-40B4-BE49-F238E27FC236}">
                <a16:creationId xmlns:a16="http://schemas.microsoft.com/office/drawing/2014/main" id="{C3F14EE4-7F2F-0F9B-F1DA-BDB3C44D5E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0" t="91282" b="1355"/>
          <a:stretch/>
        </p:blipFill>
        <p:spPr bwMode="auto">
          <a:xfrm>
            <a:off x="7813040" y="4608597"/>
            <a:ext cx="1330960" cy="534401"/>
          </a:xfrm>
          <a:prstGeom prst="rect">
            <a:avLst/>
          </a:prstGeom>
        </p:spPr>
      </p:pic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85D05A34-598B-B880-98F1-77D9209C6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4" y="1977150"/>
            <a:ext cx="69246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EXPERIMENTACIÓN</a:t>
            </a: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D573DAC7-7587-10A5-D0CE-687625C9B2A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547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D0289-CF58-3970-65AA-D06999DE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04DD-3B02-EB69-004A-EB6C91F2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noProof="0" dirty="0"/>
              <a:t>CONJUNTO DE DATOS</a:t>
            </a:r>
            <a:endParaRPr lang="es-MX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24BC31-4EA0-B51C-9D62-8D7522C4B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670247"/>
              </p:ext>
            </p:extLst>
          </p:nvPr>
        </p:nvGraphicFramePr>
        <p:xfrm>
          <a:off x="290700" y="1959217"/>
          <a:ext cx="2705540" cy="2621280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2705540">
                  <a:extLst>
                    <a:ext uri="{9D8B030D-6E8A-4147-A177-3AD203B41FA5}">
                      <a16:colId xmlns:a16="http://schemas.microsoft.com/office/drawing/2014/main" val="1329536180"/>
                    </a:ext>
                  </a:extLst>
                </a:gridCol>
              </a:tblGrid>
              <a:tr h="278885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Datos sintéticos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915667"/>
                  </a:ext>
                </a:extLst>
              </a:tr>
              <a:tr h="1237901">
                <a:tc>
                  <a:txBody>
                    <a:bodyPr/>
                    <a:lstStyle/>
                    <a:p>
                      <a:pPr algn="just"/>
                      <a:r>
                        <a:rPr lang="es-MX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Datos sintéticos generados por el algoritmo 1.</a:t>
                      </a:r>
                    </a:p>
                    <a:p>
                      <a:pPr algn="just"/>
                      <a:endParaRPr lang="es-MX" sz="16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Propósito</a:t>
                      </a: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s-MX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Mezclar señales limpias + artefactos con SNR controlado</a:t>
                      </a:r>
                      <a:r>
                        <a:rPr lang="es-MX" sz="16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endParaRPr lang="es-MX" sz="16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s-MX" sz="16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Cohen, (2022)</a:t>
                      </a:r>
                      <a:endParaRPr lang="es-MX" sz="16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32229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072435B-DBEA-8BA0-9B0F-82C6043E8D8A}"/>
              </a:ext>
            </a:extLst>
          </p:cNvPr>
          <p:cNvSpPr/>
          <p:nvPr/>
        </p:nvSpPr>
        <p:spPr>
          <a:xfrm>
            <a:off x="720000" y="1318347"/>
            <a:ext cx="19405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V.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Descripción del conjunto de datos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6">
                <a:extLst>
                  <a:ext uri="{FF2B5EF4-FFF2-40B4-BE49-F238E27FC236}">
                    <a16:creationId xmlns:a16="http://schemas.microsoft.com/office/drawing/2014/main" id="{4516C1FC-46F6-30B1-D749-21D48ABD0244}"/>
                  </a:ext>
                </a:extLst>
              </p:cNvPr>
              <p:cNvSpPr txBox="1"/>
              <p:nvPr/>
            </p:nvSpPr>
            <p:spPr>
              <a:xfrm>
                <a:off x="3174563" y="1640517"/>
                <a:ext cx="3154680" cy="423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s-MX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s-MX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s-MX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MX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num>
                                <m:den>
                                  <m:r>
                                    <a:rPr lang="es-MX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es-MX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es-MX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s-MX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6">
                <a:extLst>
                  <a:ext uri="{FF2B5EF4-FFF2-40B4-BE49-F238E27FC236}">
                    <a16:creationId xmlns:a16="http://schemas.microsoft.com/office/drawing/2014/main" id="{4516C1FC-46F6-30B1-D749-21D48AB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563" y="1640517"/>
                <a:ext cx="3154680" cy="423899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7">
                <a:extLst>
                  <a:ext uri="{FF2B5EF4-FFF2-40B4-BE49-F238E27FC236}">
                    <a16:creationId xmlns:a16="http://schemas.microsoft.com/office/drawing/2014/main" id="{F50A2328-5743-EC10-933E-FC2651AC6CB8}"/>
                  </a:ext>
                </a:extLst>
              </p:cNvPr>
              <p:cNvSpPr txBox="1"/>
              <p:nvPr/>
            </p:nvSpPr>
            <p:spPr>
              <a:xfrm>
                <a:off x="3174563" y="3292572"/>
                <a:ext cx="3154680" cy="313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𝒇𝒄</m:t>
                      </m:r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s-MX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p>
                    </m:oMath>
                  </m:oMathPara>
                </a14:m>
                <a:endParaRPr lang="es-MX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17">
                <a:extLst>
                  <a:ext uri="{FF2B5EF4-FFF2-40B4-BE49-F238E27FC236}">
                    <a16:creationId xmlns:a16="http://schemas.microsoft.com/office/drawing/2014/main" id="{F50A2328-5743-EC10-933E-FC2651AC6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563" y="3292572"/>
                <a:ext cx="3154680" cy="31322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2">
                <a:extLst>
                  <a:ext uri="{FF2B5EF4-FFF2-40B4-BE49-F238E27FC236}">
                    <a16:creationId xmlns:a16="http://schemas.microsoft.com/office/drawing/2014/main" id="{E0852DF2-44EA-715A-C793-FAC41F0BFBF9}"/>
                  </a:ext>
                </a:extLst>
              </p:cNvPr>
              <p:cNvSpPr txBox="1"/>
              <p:nvPr/>
            </p:nvSpPr>
            <p:spPr>
              <a:xfrm>
                <a:off x="3174563" y="2233030"/>
                <a:ext cx="31546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𝒇𝒕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</m:oMath>
                  </m:oMathPara>
                </a14:m>
                <a:endParaRPr lang="es-MX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22">
                <a:extLst>
                  <a:ext uri="{FF2B5EF4-FFF2-40B4-BE49-F238E27FC236}">
                    <a16:creationId xmlns:a16="http://schemas.microsoft.com/office/drawing/2014/main" id="{E0852DF2-44EA-715A-C793-FAC41F0B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563" y="2233030"/>
                <a:ext cx="315468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6">
                <a:extLst>
                  <a:ext uri="{FF2B5EF4-FFF2-40B4-BE49-F238E27FC236}">
                    <a16:creationId xmlns:a16="http://schemas.microsoft.com/office/drawing/2014/main" id="{9F2D3A4B-C676-2262-5142-BE1847C8CEF2}"/>
                  </a:ext>
                </a:extLst>
              </p:cNvPr>
              <p:cNvSpPr txBox="1"/>
              <p:nvPr/>
            </p:nvSpPr>
            <p:spPr>
              <a:xfrm>
                <a:off x="3174563" y="2709421"/>
                <a:ext cx="3154680" cy="414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MX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𝒆𝒅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MX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26">
                <a:extLst>
                  <a:ext uri="{FF2B5EF4-FFF2-40B4-BE49-F238E27FC236}">
                    <a16:creationId xmlns:a16="http://schemas.microsoft.com/office/drawing/2014/main" id="{9F2D3A4B-C676-2262-5142-BE1847C8C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563" y="2709421"/>
                <a:ext cx="3154680" cy="414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9">
                <a:extLst>
                  <a:ext uri="{FF2B5EF4-FFF2-40B4-BE49-F238E27FC236}">
                    <a16:creationId xmlns:a16="http://schemas.microsoft.com/office/drawing/2014/main" id="{ECFF1B21-BF39-FB25-BD59-46EAA41B97CB}"/>
                  </a:ext>
                </a:extLst>
              </p:cNvPr>
              <p:cNvSpPr txBox="1"/>
              <p:nvPr/>
            </p:nvSpPr>
            <p:spPr>
              <a:xfrm>
                <a:off x="3174563" y="3774413"/>
                <a:ext cx="3154680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s-MX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𝑹𝒆</m:t>
                      </m:r>
                      <m:d>
                        <m:dPr>
                          <m:ctrlPr>
                            <a:rPr lang="es-MX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MX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p>
                              <m:r>
                                <a:rPr lang="es-MX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MX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es-MX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MX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29">
                <a:extLst>
                  <a:ext uri="{FF2B5EF4-FFF2-40B4-BE49-F238E27FC236}">
                    <a16:creationId xmlns:a16="http://schemas.microsoft.com/office/drawing/2014/main" id="{ECFF1B21-BF39-FB25-BD59-46EAA41B9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563" y="3774413"/>
                <a:ext cx="3154680" cy="4147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33">
                <a:extLst>
                  <a:ext uri="{FF2B5EF4-FFF2-40B4-BE49-F238E27FC236}">
                    <a16:creationId xmlns:a16="http://schemas.microsoft.com/office/drawing/2014/main" id="{3FB174B8-3BD9-3550-9B3A-9A4F84E52B71}"/>
                  </a:ext>
                </a:extLst>
              </p:cNvPr>
              <p:cNvSpPr txBox="1"/>
              <p:nvPr/>
            </p:nvSpPr>
            <p:spPr>
              <a:xfrm>
                <a:off x="3175643" y="4357756"/>
                <a:ext cx="31536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u="none" strike="noStrike" cap="non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𝑬𝑬𝑮</m:t>
                      </m:r>
                      <m:r>
                        <a:rPr lang="en-US" sz="1400" b="1" i="1" u="none" strike="noStrike" cap="non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r>
                        <a:rPr lang="en-US" sz="1400" b="1" i="1" u="none" strike="noStrike" cap="non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𝒇</m:t>
                      </m:r>
                      <m:d>
                        <m:dPr>
                          <m:ctrlPr>
                            <a:rPr lang="en-US" sz="1400" b="1" i="1" u="none" strike="noStrike" cap="non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400" b="1" i="1" u="none" strike="noStrike" cap="non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  <a:sym typeface="Arial"/>
                            </a:rPr>
                            <m:t>𝒕</m:t>
                          </m:r>
                        </m:e>
                      </m:d>
                      <m:r>
                        <a:rPr lang="en-US" sz="1400" b="1" i="1" u="none" strike="noStrike" cap="non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∗</m:t>
                      </m:r>
                      <m:r>
                        <a:rPr lang="en-US" sz="1400" b="1" i="1" u="none" strike="noStrike" cap="non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𝒙</m:t>
                      </m:r>
                      <m:d>
                        <m:dPr>
                          <m:ctrlPr>
                            <a:rPr lang="en-US" sz="1400" b="1" i="1" u="none" strike="noStrike" cap="non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400" b="1" i="1" u="none" strike="noStrike" cap="non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  <a:sym typeface="Arial"/>
                            </a:rPr>
                            <m:t>𝒕</m:t>
                          </m:r>
                        </m:e>
                      </m:d>
                      <m:r>
                        <a:rPr lang="en-US" sz="1400" b="1" i="1" u="none" strike="noStrike" cap="non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en-US" sz="1400" b="1" i="1" u="none" strike="noStrike" cap="non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𝒈</m:t>
                      </m:r>
                      <m:d>
                        <m:dPr>
                          <m:ctrlPr>
                            <a:rPr lang="en-US" sz="1400" b="1" i="1" u="none" strike="noStrike" cap="non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400" b="1" i="1" u="none" strike="noStrike" cap="non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/>
                              <a:sym typeface="Arial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s-MX" sz="1400" b="1" i="1" u="none" strike="noStrike" cap="none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7" name="TextBox 33">
                <a:extLst>
                  <a:ext uri="{FF2B5EF4-FFF2-40B4-BE49-F238E27FC236}">
                    <a16:creationId xmlns:a16="http://schemas.microsoft.com/office/drawing/2014/main" id="{3FB174B8-3BD9-3550-9B3A-9A4F84E52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43" y="4357756"/>
                <a:ext cx="3153600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n 18">
            <a:extLst>
              <a:ext uri="{FF2B5EF4-FFF2-40B4-BE49-F238E27FC236}">
                <a16:creationId xmlns:a16="http://schemas.microsoft.com/office/drawing/2014/main" id="{06DA9294-745D-B8D1-CD55-7B97F8FD5F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986" t="7621"/>
          <a:stretch/>
        </p:blipFill>
        <p:spPr>
          <a:xfrm>
            <a:off x="5504657" y="2534938"/>
            <a:ext cx="3222170" cy="215315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C12483E-4E2F-4DF6-D1CF-F4533E7E06E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19" t="29915" r="55423"/>
          <a:stretch/>
        </p:blipFill>
        <p:spPr>
          <a:xfrm>
            <a:off x="6263874" y="922503"/>
            <a:ext cx="2593581" cy="1680752"/>
          </a:xfrm>
          <a:prstGeom prst="rect">
            <a:avLst/>
          </a:prstGeom>
        </p:spPr>
      </p:pic>
      <p:sp>
        <p:nvSpPr>
          <p:cNvPr id="22" name="Rectangle 8">
            <a:extLst>
              <a:ext uri="{FF2B5EF4-FFF2-40B4-BE49-F238E27FC236}">
                <a16:creationId xmlns:a16="http://schemas.microsoft.com/office/drawing/2014/main" id="{23804714-4794-1EFB-707F-B35397B6C0AF}"/>
              </a:ext>
            </a:extLst>
          </p:cNvPr>
          <p:cNvSpPr/>
          <p:nvPr/>
        </p:nvSpPr>
        <p:spPr>
          <a:xfrm>
            <a:off x="580980" y="1312299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Algoritmo 1.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EEG sintético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427590D-2C49-54DA-9B63-F648760EBF15}"/>
              </a:ext>
            </a:extLst>
          </p:cNvPr>
          <p:cNvSpPr txBox="1"/>
          <p:nvPr/>
        </p:nvSpPr>
        <p:spPr>
          <a:xfrm>
            <a:off x="5569970" y="4595584"/>
            <a:ext cx="3222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Fig. 9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Proyección de actividad dipolar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2866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64209-D00E-1078-BD34-C147883D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5B62-2C5D-B7A0-7050-C622456D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noProof="0" dirty="0"/>
              <a:t>CONJUNTO DE DATOS</a:t>
            </a:r>
            <a:endParaRPr lang="es-MX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C54D03-6302-57EB-A7CC-22BC6A520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200195"/>
              </p:ext>
            </p:extLst>
          </p:nvPr>
        </p:nvGraphicFramePr>
        <p:xfrm>
          <a:off x="446400" y="1607172"/>
          <a:ext cx="2705540" cy="3144520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2705540">
                  <a:extLst>
                    <a:ext uri="{9D8B030D-6E8A-4147-A177-3AD203B41FA5}">
                      <a16:colId xmlns:a16="http://schemas.microsoft.com/office/drawing/2014/main" val="646518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Datos </a:t>
                      </a:r>
                      <a:r>
                        <a:rPr lang="es-MX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semi-sintéticos</a:t>
                      </a:r>
                      <a:endParaRPr lang="es-MX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91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600" b="1" i="0" u="none" strike="noStrike" cap="none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endParaRPr lang="es-MX" sz="1600" b="1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 - 4514 épocas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EOG - 3400 épocas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MX" sz="16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EMG - 5598 épocas</a:t>
                      </a: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endParaRPr lang="es-MX" sz="16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Propósito</a:t>
                      </a: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s-MX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Mezclar señales limpias + artefactos con SNR controlado</a:t>
                      </a:r>
                      <a:r>
                        <a:rPr lang="es-MX" sz="16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  <a:endParaRPr lang="es-MX" altLang="es-MX" sz="16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es-MX" sz="1600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es-MX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Zhang, Zhao, et al., (2021).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322297"/>
                  </a:ext>
                </a:extLst>
              </a:tr>
            </a:tbl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875BCD5B-6B10-B40E-A78A-E4B086E8C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709"/>
          <a:stretch/>
        </p:blipFill>
        <p:spPr>
          <a:xfrm>
            <a:off x="7228114" y="348343"/>
            <a:ext cx="1915886" cy="4446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7">
                <a:extLst>
                  <a:ext uri="{FF2B5EF4-FFF2-40B4-BE49-F238E27FC236}">
                    <a16:creationId xmlns:a16="http://schemas.microsoft.com/office/drawing/2014/main" id="{C216EEB4-79DE-AEEF-B737-9A2B7A119D00}"/>
                  </a:ext>
                </a:extLst>
              </p:cNvPr>
              <p:cNvSpPr txBox="1"/>
              <p:nvPr/>
            </p:nvSpPr>
            <p:spPr>
              <a:xfrm>
                <a:off x="3216349" y="1561178"/>
                <a:ext cx="4320000" cy="702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𝑷𝒐𝒕𝒆𝒏𝒄𝒊𝒂</m:t>
                      </m:r>
                      <m:r>
                        <a:rPr lang="es-MX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1" i="1">
                          <a:latin typeface="Cambria Math" panose="02040503050406030204" pitchFamily="18" charset="0"/>
                        </a:rPr>
                        <m:t>𝑬𝑬𝑮</m:t>
                      </m:r>
                      <m:r>
                        <a:rPr lang="es-MX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MX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s-MX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d>
                                <m:dPr>
                                  <m:ctrlPr>
                                    <a:rPr lang="es-MX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TextBox 7">
                <a:extLst>
                  <a:ext uri="{FF2B5EF4-FFF2-40B4-BE49-F238E27FC236}">
                    <a16:creationId xmlns:a16="http://schemas.microsoft.com/office/drawing/2014/main" id="{C216EEB4-79DE-AEEF-B737-9A2B7A119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349" y="1561178"/>
                <a:ext cx="4320000" cy="702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56D99B87-F4C9-C583-062A-CD305AD607BF}"/>
                  </a:ext>
                </a:extLst>
              </p:cNvPr>
              <p:cNvSpPr txBox="1"/>
              <p:nvPr/>
            </p:nvSpPr>
            <p:spPr>
              <a:xfrm>
                <a:off x="3216349" y="2439280"/>
                <a:ext cx="4320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𝑷𝒐𝒕𝒆𝒏𝒄𝒊𝒂</m:t>
                      </m:r>
                      <m:r>
                        <a:rPr lang="es-MX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1" i="1">
                          <a:latin typeface="Cambria Math" panose="02040503050406030204" pitchFamily="18" charset="0"/>
                        </a:rPr>
                        <m:t>𝑬𝑬𝑮</m:t>
                      </m:r>
                      <m:r>
                        <a:rPr lang="es-MX" b="0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MX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𝒅𝑩</m:t>
                          </m:r>
                        </m:e>
                      </m:d>
                      <m:r>
                        <a:rPr lang="es-MX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s-MX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𝑷𝒐𝒕𝒆𝒏𝒄𝒊𝒂</m:t>
                          </m:r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𝑬𝑬𝑮</m:t>
                          </m:r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56D99B87-F4C9-C583-062A-CD305AD60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349" y="2439280"/>
                <a:ext cx="4320000" cy="307777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528EED54-0623-32CF-41FE-7B98650134EF}"/>
                  </a:ext>
                </a:extLst>
              </p:cNvPr>
              <p:cNvSpPr txBox="1"/>
              <p:nvPr/>
            </p:nvSpPr>
            <p:spPr>
              <a:xfrm>
                <a:off x="3216349" y="2922787"/>
                <a:ext cx="4320000" cy="620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s-MX" b="1" i="1">
                          <a:latin typeface="Cambria Math" panose="02040503050406030204" pitchFamily="18" charset="0"/>
                        </a:rPr>
                        <m:t>𝒐𝒕𝒆𝒏𝒄𝒊𝒂</m:t>
                      </m:r>
                      <m:r>
                        <a:rPr lang="es-MX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𝒂𝒓𝒕𝒆𝒇𝒂𝒄𝒕𝒐</m:t>
                      </m:r>
                      <m:r>
                        <a:rPr lang="es-MX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𝑷𝒐𝒕𝒆𝒏𝒄𝒊𝒂</m:t>
                          </m:r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𝑬𝑬𝑮</m:t>
                          </m:r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s-MX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1" i="1">
                                  <a:latin typeface="Cambria Math" panose="02040503050406030204" pitchFamily="18" charset="0"/>
                                </a:rPr>
                                <m:t>𝒅𝑩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MX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s-MX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b="1" i="1">
                                      <a:latin typeface="Cambria Math" panose="02040503050406030204" pitchFamily="18" charset="0"/>
                                    </a:rPr>
                                    <m:t>𝑺𝑵𝑹</m:t>
                                  </m:r>
                                </m:num>
                                <m:den>
                                  <m:r>
                                    <a:rPr lang="es-MX" b="1" i="1"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s-MX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528EED54-0623-32CF-41FE-7B9865013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349" y="2922787"/>
                <a:ext cx="4320000" cy="620426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4">
                <a:extLst>
                  <a:ext uri="{FF2B5EF4-FFF2-40B4-BE49-F238E27FC236}">
                    <a16:creationId xmlns:a16="http://schemas.microsoft.com/office/drawing/2014/main" id="{9E8AC7BA-E825-9A5E-6534-16734C29DA8A}"/>
                  </a:ext>
                </a:extLst>
              </p:cNvPr>
              <p:cNvSpPr txBox="1"/>
              <p:nvPr/>
            </p:nvSpPr>
            <p:spPr>
              <a:xfrm>
                <a:off x="3216349" y="3718943"/>
                <a:ext cx="4320000" cy="583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𝑨𝒓𝒕𝒆𝒇𝒂𝒄𝒕𝒐</m:t>
                      </m:r>
                      <m:r>
                        <a:rPr lang="es-MX" b="1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s-MX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𝑷𝒐𝒕𝒆𝒏𝒄𝒊𝒂</m:t>
                          </m:r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𝒂𝒓𝒕𝒆𝒇𝒂𝒄𝒕𝒐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f>
                        <m:fPr>
                          <m:ctrlPr>
                            <a:rPr lang="es-MX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s-MX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num>
                        <m:den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s-MX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d>
                                <m:dPr>
                                  <m:ctrlPr>
                                    <a:rPr lang="es-MX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s-MX" b="1" i="1" dirty="0"/>
              </a:p>
            </p:txBody>
          </p:sp>
        </mc:Choice>
        <mc:Fallback xmlns="">
          <p:sp>
            <p:nvSpPr>
              <p:cNvPr id="10" name="TextBox 14">
                <a:extLst>
                  <a:ext uri="{FF2B5EF4-FFF2-40B4-BE49-F238E27FC236}">
                    <a16:creationId xmlns:a16="http://schemas.microsoft.com/office/drawing/2014/main" id="{9E8AC7BA-E825-9A5E-6534-16734C29D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349" y="3718943"/>
                <a:ext cx="4320000" cy="583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5D81F931-8D2E-D27B-7F57-7C6068D056B5}"/>
                  </a:ext>
                </a:extLst>
              </p:cNvPr>
              <p:cNvSpPr txBox="1"/>
              <p:nvPr/>
            </p:nvSpPr>
            <p:spPr>
              <a:xfrm>
                <a:off x="3216349" y="4477782"/>
                <a:ext cx="4320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ñ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𝑬𝑬𝑮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𝑨𝒓𝒕𝒆𝒇𝒂𝒄𝒕𝒐</m:t>
                      </m:r>
                      <m:r>
                        <a:rPr lang="es-MX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𝑬𝑬𝑮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s-MX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𝑨𝒓𝒕𝒆𝒇𝒂𝒄𝒕𝒐</m:t>
                      </m:r>
                    </m:oMath>
                  </m:oMathPara>
                </a14:m>
                <a:endParaRPr lang="es-MX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5D81F931-8D2E-D27B-7F57-7C6068D05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349" y="4477782"/>
                <a:ext cx="4320000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8">
            <a:extLst>
              <a:ext uri="{FF2B5EF4-FFF2-40B4-BE49-F238E27FC236}">
                <a16:creationId xmlns:a16="http://schemas.microsoft.com/office/drawing/2014/main" id="{B68606FA-52E2-3015-9183-3DB2A32377BE}"/>
              </a:ext>
            </a:extLst>
          </p:cNvPr>
          <p:cNvSpPr/>
          <p:nvPr/>
        </p:nvSpPr>
        <p:spPr>
          <a:xfrm>
            <a:off x="828896" y="1037958"/>
            <a:ext cx="19405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VI.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Descripción del conjunto de datos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3F22FB-2665-1C5A-D7F0-16D4CFB33A52}"/>
              </a:ext>
            </a:extLst>
          </p:cNvPr>
          <p:cNvSpPr/>
          <p:nvPr/>
        </p:nvSpPr>
        <p:spPr>
          <a:xfrm>
            <a:off x="580980" y="1312299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Algoritmo 2.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EEG </a:t>
            </a:r>
            <a:r>
              <a:rPr lang="es-MX" noProof="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semi-sintético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71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EB4A-2035-AFFF-5FE7-7E73066E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noProof="0" dirty="0"/>
              <a:t>CONJUNTO DE DATOS</a:t>
            </a:r>
            <a:endParaRPr lang="es-MX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7C0B5C-5D0C-42A6-56B1-D151DFFD8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092491"/>
              </p:ext>
            </p:extLst>
          </p:nvPr>
        </p:nvGraphicFramePr>
        <p:xfrm>
          <a:off x="446400" y="1607172"/>
          <a:ext cx="3218820" cy="3022600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3218820">
                  <a:extLst>
                    <a:ext uri="{9D8B030D-6E8A-4147-A177-3AD203B41FA5}">
                      <a16:colId xmlns:a16="http://schemas.microsoft.com/office/drawing/2014/main" val="2376062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Datos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91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b="1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TUH EEG </a:t>
                      </a:r>
                      <a:r>
                        <a:rPr lang="es-MX" sz="1400" b="1" i="0" u="none" strike="noStrike" cap="none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Artifact</a:t>
                      </a:r>
                      <a:r>
                        <a:rPr lang="es-MX" sz="1400" b="1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Corpus</a:t>
                      </a:r>
                      <a:endParaRPr lang="es-MX" sz="14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EOG (</a:t>
                      </a:r>
                      <a:r>
                        <a:rPr lang="es-MX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38,569</a:t>
                      </a:r>
                      <a:r>
                        <a:rPr lang="es-MX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EMG (51,152)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Artefactos no fisiológicos (17,200)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MX" sz="14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s-MX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Propósito</a:t>
                      </a:r>
                      <a:endParaRPr lang="es-MX" sz="14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Entrenar y evaluar algoritmos de limpieza, detección o clasificación de artefactos en EEG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MX" sz="14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s-MX" sz="14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Obeid &amp; Picone, (2016)</a:t>
                      </a:r>
                      <a:endParaRPr lang="es-MX" sz="14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322297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C80BFCA9-D9FC-F14B-F159-F520718E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44" y="1783142"/>
            <a:ext cx="4911436" cy="26706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7CEBBFA-4D56-7B03-766E-17A8880E2FC8}"/>
              </a:ext>
            </a:extLst>
          </p:cNvPr>
          <p:cNvSpPr txBox="1"/>
          <p:nvPr/>
        </p:nvSpPr>
        <p:spPr>
          <a:xfrm>
            <a:off x="3365099" y="4544586"/>
            <a:ext cx="5724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Fig. 10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EEG con anotaciones de artefacto de TUH EEG </a:t>
            </a:r>
            <a:r>
              <a:rPr lang="es-MX" noProof="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artifact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corpus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F2EFEC-9654-2DC9-E7B0-33FC681C8FA7}"/>
              </a:ext>
            </a:extLst>
          </p:cNvPr>
          <p:cNvSpPr/>
          <p:nvPr/>
        </p:nvSpPr>
        <p:spPr>
          <a:xfrm>
            <a:off x="953487" y="1050838"/>
            <a:ext cx="19405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VII.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Descripción del conjunto de datos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888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CA558-DDCB-8684-4789-3DBEC5FF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ED64-D509-B1FE-5FA7-2FA43726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80" y="333223"/>
            <a:ext cx="7982040" cy="572700"/>
          </a:xfrm>
        </p:spPr>
        <p:txBody>
          <a:bodyPr/>
          <a:lstStyle/>
          <a:p>
            <a:pPr algn="ctr"/>
            <a:r>
              <a:rPr lang="es-MX" b="1" noProof="0" dirty="0"/>
              <a:t>CONFIGURACIONES DE EXPERIMENTACIÓN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3DE10A7-BD4F-FEA0-7705-5C9F623E8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116441"/>
              </p:ext>
            </p:extLst>
          </p:nvPr>
        </p:nvGraphicFramePr>
        <p:xfrm>
          <a:off x="580980" y="1138269"/>
          <a:ext cx="7982040" cy="3750769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3991020">
                  <a:extLst>
                    <a:ext uri="{9D8B030D-6E8A-4147-A177-3AD203B41FA5}">
                      <a16:colId xmlns:a16="http://schemas.microsoft.com/office/drawing/2014/main" val="429020627"/>
                    </a:ext>
                  </a:extLst>
                </a:gridCol>
                <a:gridCol w="3991020">
                  <a:extLst>
                    <a:ext uri="{9D8B030D-6E8A-4147-A177-3AD203B41FA5}">
                      <a16:colId xmlns:a16="http://schemas.microsoft.com/office/drawing/2014/main" val="1291474047"/>
                    </a:ext>
                  </a:extLst>
                </a:gridCol>
              </a:tblGrid>
              <a:tr h="39164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Método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clasificación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Método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regresión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632668"/>
                  </a:ext>
                </a:extLst>
              </a:tr>
              <a:tr h="54722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Transformada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 Fourier de Tiempo Corto: Magnitud,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n_fft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=128,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hop_length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=64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Dividir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señal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EEG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cada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512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muestras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cada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Segundo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aplicando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algoritmo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769274"/>
                  </a:ext>
                </a:extLst>
              </a:tr>
              <a:tr h="54722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567678"/>
                  </a:ext>
                </a:extLst>
              </a:tr>
              <a:tr h="7725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Magnitud de la STFT como características para entrenamiento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MX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947877"/>
                  </a:ext>
                </a:extLst>
              </a:tr>
              <a:tr h="547229">
                <a:tc>
                  <a:txBody>
                    <a:bodyPr/>
                    <a:lstStyle/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70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épocas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batch size=32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Adam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lr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=1e-3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100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épocas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batch size=256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Adam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lr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=1e-3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661846"/>
                  </a:ext>
                </a:extLst>
              </a:tr>
              <a:tr h="547229">
                <a:tc>
                  <a:txBody>
                    <a:bodyPr/>
                    <a:lstStyle/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Exactitud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.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Precisión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Sensibilidad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Especificidad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, F1-Score,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Adaptacion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Error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Cuadrático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Medio, 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Error Cuadrático Medio de la Raíz, Coeficiente de Correlación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6962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9CCEDDA-5C9F-DD02-29F8-F0931B991157}"/>
                  </a:ext>
                </a:extLst>
              </p:cNvPr>
              <p:cNvSpPr txBox="1"/>
              <p:nvPr/>
            </p:nvSpPr>
            <p:spPr>
              <a:xfrm>
                <a:off x="737408" y="2073643"/>
                <a:ext cx="3817621" cy="581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MX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1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</m:e>
                      </m:d>
                      <m:r>
                        <a:rPr lang="en-US" sz="1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1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1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d>
                                <m:dPr>
                                  <m:ctrlP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10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sz="100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  <m:r>
                                    <a:rPr lang="en-US" sz="1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10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d>
                                <m:dPr>
                                  <m:ctrlP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f>
                                    <m:f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𝝅𝝎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9CCEDDA-5C9F-DD02-29F8-F0931B991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08" y="2073643"/>
                <a:ext cx="3817621" cy="581441"/>
              </a:xfrm>
              <a:prstGeom prst="rect">
                <a:avLst/>
              </a:prstGeom>
              <a:blipFill>
                <a:blip r:embed="rId2"/>
                <a:stretch>
                  <a:fillRect t="-75000" b="-117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yTorch: saber todo sobre el marco de trabajo de Deep Learning de Facebook">
            <a:extLst>
              <a:ext uri="{FF2B5EF4-FFF2-40B4-BE49-F238E27FC236}">
                <a16:creationId xmlns:a16="http://schemas.microsoft.com/office/drawing/2014/main" id="{2C4E63D0-0AB3-184B-E354-33F298DFE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9" t="34457" r="16332" b="32329"/>
          <a:stretch/>
        </p:blipFill>
        <p:spPr bwMode="auto">
          <a:xfrm>
            <a:off x="2631562" y="3808340"/>
            <a:ext cx="1482437" cy="3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53614540-A40A-4847-E79E-68CA466E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r="21074"/>
          <a:stretch>
            <a:fillRect/>
          </a:stretch>
        </p:blipFill>
        <p:spPr bwMode="auto">
          <a:xfrm>
            <a:off x="6639099" y="3583469"/>
            <a:ext cx="616528" cy="54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kit-learn - Wikipedia">
            <a:extLst>
              <a:ext uri="{FF2B5EF4-FFF2-40B4-BE49-F238E27FC236}">
                <a16:creationId xmlns:a16="http://schemas.microsoft.com/office/drawing/2014/main" id="{099C1157-27CA-C612-F153-46FC2E73F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499" y="3789062"/>
            <a:ext cx="789709" cy="4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E2936AE3-AB31-67FA-76A0-05EB84BF1EA1}"/>
              </a:ext>
            </a:extLst>
          </p:cNvPr>
          <p:cNvSpPr/>
          <p:nvPr/>
        </p:nvSpPr>
        <p:spPr>
          <a:xfrm>
            <a:off x="953487" y="837481"/>
            <a:ext cx="7296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VIII.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Configuraciones experimentales para método de clasificación y método de regresión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512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152B2-33EE-BC21-5444-F4A4948C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81E3-58C6-D7B1-ADEC-0F25F3AA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150"/>
            <a:ext cx="7704000" cy="572700"/>
          </a:xfrm>
        </p:spPr>
        <p:txBody>
          <a:bodyPr/>
          <a:lstStyle/>
          <a:p>
            <a:pPr algn="ctr"/>
            <a:r>
              <a:rPr lang="es-MX" sz="2700" b="1" dirty="0"/>
              <a:t>RESULTADOS - EXACTITUD Y DIVERGENCIAS A LO LARGO DEL ENTRENAMIENTO</a:t>
            </a:r>
            <a:endParaRPr lang="es-MX" sz="2700" b="1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0455C-56B4-D87A-7D10-6D7F39E6D808}"/>
              </a:ext>
            </a:extLst>
          </p:cNvPr>
          <p:cNvSpPr/>
          <p:nvPr/>
        </p:nvSpPr>
        <p:spPr>
          <a:xfrm>
            <a:off x="720000" y="4419354"/>
            <a:ext cx="770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11.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 de métrica de exactitud y divergencias a lo largo de las épocas del entrenamiento de la red neuronal.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7DF893-4CE2-A0F3-26B1-A3FB3646970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01" y="1436360"/>
            <a:ext cx="3240000" cy="252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F3376A-F86F-AA5A-D68B-2DC9076D30D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36306" y="1436360"/>
            <a:ext cx="3240000" cy="2520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3B0C963-1716-8B6F-A611-8540C16B0147}"/>
              </a:ext>
            </a:extLst>
          </p:cNvPr>
          <p:cNvSpPr txBox="1"/>
          <p:nvPr/>
        </p:nvSpPr>
        <p:spPr>
          <a:xfrm>
            <a:off x="1024400" y="4050022"/>
            <a:ext cx="32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s-MX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 de exactitud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6D90F79-4368-9A28-7908-6D6B27F592AB}"/>
              </a:ext>
            </a:extLst>
          </p:cNvPr>
          <p:cNvSpPr txBox="1"/>
          <p:nvPr/>
        </p:nvSpPr>
        <p:spPr>
          <a:xfrm>
            <a:off x="4904714" y="3957689"/>
            <a:ext cx="333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s-MX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 de divergencias y distancias entre distribuciones</a:t>
            </a:r>
          </a:p>
        </p:txBody>
      </p:sp>
    </p:spTree>
    <p:extLst>
      <p:ext uri="{BB962C8B-B14F-4D97-AF65-F5344CB8AC3E}">
        <p14:creationId xmlns:p14="http://schemas.microsoft.com/office/powerpoint/2010/main" val="910857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5E143-01A2-546A-55F3-43F1E023A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B0AC24-A6D2-5F4C-BA67-01362219068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90104" y="951750"/>
            <a:ext cx="3600000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876E5-C575-2936-B816-76ED1916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150"/>
            <a:ext cx="7704000" cy="572700"/>
          </a:xfrm>
        </p:spPr>
        <p:txBody>
          <a:bodyPr/>
          <a:lstStyle/>
          <a:p>
            <a:pPr algn="ctr"/>
            <a:r>
              <a:rPr lang="es-MX" b="1" noProof="0" dirty="0"/>
              <a:t>RESULTADOS – MATRICES DE CONFUSIÓN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94F67-E963-9181-D7FC-A56F1BB0B466}"/>
              </a:ext>
            </a:extLst>
          </p:cNvPr>
          <p:cNvSpPr/>
          <p:nvPr/>
        </p:nvSpPr>
        <p:spPr>
          <a:xfrm>
            <a:off x="580980" y="4495573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12.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Matrices de confusión de los conjuntos de validación 20%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F15BD1-17C8-7214-BF9A-688A7F51D565}"/>
              </a:ext>
            </a:extLst>
          </p:cNvPr>
          <p:cNvSpPr txBox="1"/>
          <p:nvPr/>
        </p:nvSpPr>
        <p:spPr>
          <a:xfrm>
            <a:off x="821356" y="4218574"/>
            <a:ext cx="313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Matriz de confusión en el dominio fuente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42A93D-FD04-76A7-C9D8-D1EC7325277B}"/>
              </a:ext>
            </a:extLst>
          </p:cNvPr>
          <p:cNvSpPr txBox="1"/>
          <p:nvPr/>
        </p:nvSpPr>
        <p:spPr>
          <a:xfrm>
            <a:off x="5197021" y="4213294"/>
            <a:ext cx="313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Matriz de confusión en el dominio objetivo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43FD1E2-FA4A-44F2-2EA1-F62CFE99FA4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6" y="943072"/>
            <a:ext cx="3600000" cy="3240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7CA87ED-E26D-6151-B4CE-45ECC8A79CC9}"/>
              </a:ext>
            </a:extLst>
          </p:cNvPr>
          <p:cNvCxnSpPr>
            <a:cxnSpLocks/>
          </p:cNvCxnSpPr>
          <p:nvPr/>
        </p:nvCxnSpPr>
        <p:spPr>
          <a:xfrm flipH="1">
            <a:off x="3276600" y="1267691"/>
            <a:ext cx="457200" cy="263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A93FD3E-2B95-0453-2592-37F5C28087CF}"/>
              </a:ext>
            </a:extLst>
          </p:cNvPr>
          <p:cNvCxnSpPr>
            <a:cxnSpLocks/>
          </p:cNvCxnSpPr>
          <p:nvPr/>
        </p:nvCxnSpPr>
        <p:spPr>
          <a:xfrm>
            <a:off x="1759527" y="2295595"/>
            <a:ext cx="117764" cy="39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C04EB1C-E092-AC5C-7F69-7ECAEA465726}"/>
              </a:ext>
            </a:extLst>
          </p:cNvPr>
          <p:cNvCxnSpPr>
            <a:cxnSpLocks/>
          </p:cNvCxnSpPr>
          <p:nvPr/>
        </p:nvCxnSpPr>
        <p:spPr>
          <a:xfrm>
            <a:off x="2528454" y="2888672"/>
            <a:ext cx="477982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39FFC67-3D2E-2BEF-5324-C809EECBCC87}"/>
              </a:ext>
            </a:extLst>
          </p:cNvPr>
          <p:cNvCxnSpPr>
            <a:cxnSpLocks/>
          </p:cNvCxnSpPr>
          <p:nvPr/>
        </p:nvCxnSpPr>
        <p:spPr>
          <a:xfrm flipH="1">
            <a:off x="7871821" y="1278814"/>
            <a:ext cx="457200" cy="263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4B3B577-454E-D801-AD0D-F1F332C57CCF}"/>
              </a:ext>
            </a:extLst>
          </p:cNvPr>
          <p:cNvCxnSpPr>
            <a:cxnSpLocks/>
          </p:cNvCxnSpPr>
          <p:nvPr/>
        </p:nvCxnSpPr>
        <p:spPr>
          <a:xfrm flipH="1">
            <a:off x="7871821" y="1627081"/>
            <a:ext cx="457200" cy="263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1630068-C82C-131D-75F7-6B76BE2C3FB8}"/>
              </a:ext>
            </a:extLst>
          </p:cNvPr>
          <p:cNvCxnSpPr>
            <a:cxnSpLocks/>
          </p:cNvCxnSpPr>
          <p:nvPr/>
        </p:nvCxnSpPr>
        <p:spPr>
          <a:xfrm flipH="1">
            <a:off x="6461413" y="1676308"/>
            <a:ext cx="457200" cy="263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6138E00-0F70-64CC-A745-718467BE3C34}"/>
              </a:ext>
            </a:extLst>
          </p:cNvPr>
          <p:cNvCxnSpPr>
            <a:cxnSpLocks/>
          </p:cNvCxnSpPr>
          <p:nvPr/>
        </p:nvCxnSpPr>
        <p:spPr>
          <a:xfrm flipH="1">
            <a:off x="6390409" y="2846729"/>
            <a:ext cx="284018" cy="236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3E5331C-B1FF-D031-29AE-3A353B5006E0}"/>
              </a:ext>
            </a:extLst>
          </p:cNvPr>
          <p:cNvCxnSpPr>
            <a:cxnSpLocks/>
          </p:cNvCxnSpPr>
          <p:nvPr/>
        </p:nvCxnSpPr>
        <p:spPr>
          <a:xfrm flipH="1">
            <a:off x="6532417" y="2495142"/>
            <a:ext cx="257687" cy="216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F7E7F93-DFC7-6124-D75C-BA2435175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857243"/>
              </p:ext>
            </p:extLst>
          </p:nvPr>
        </p:nvGraphicFramePr>
        <p:xfrm>
          <a:off x="464457" y="2380086"/>
          <a:ext cx="8215085" cy="1574856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2519106">
                  <a:extLst>
                    <a:ext uri="{9D8B030D-6E8A-4147-A177-3AD203B41FA5}">
                      <a16:colId xmlns:a16="http://schemas.microsoft.com/office/drawing/2014/main" val="10935055"/>
                    </a:ext>
                  </a:extLst>
                </a:gridCol>
                <a:gridCol w="3093854">
                  <a:extLst>
                    <a:ext uri="{9D8B030D-6E8A-4147-A177-3AD203B41FA5}">
                      <a16:colId xmlns:a16="http://schemas.microsoft.com/office/drawing/2014/main" val="3655157593"/>
                    </a:ext>
                  </a:extLst>
                </a:gridCol>
                <a:gridCol w="2602125">
                  <a:extLst>
                    <a:ext uri="{9D8B030D-6E8A-4147-A177-3AD203B41FA5}">
                      <a16:colId xmlns:a16="http://schemas.microsoft.com/office/drawing/2014/main" val="4111737411"/>
                    </a:ext>
                  </a:extLst>
                </a:gridCol>
              </a:tblGrid>
              <a:tr h="266573"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Método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Tipo de características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Promedio de Precisión ( %)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20598"/>
                  </a:ext>
                </a:extLst>
              </a:tr>
              <a:tr h="317514">
                <a:tc>
                  <a:txBody>
                    <a:bodyPr/>
                    <a:lstStyle/>
                    <a:p>
                      <a:r>
                        <a:rPr lang="nn-NO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Ensamble LSTM + 2 CNN [25]</a:t>
                      </a:r>
                      <a:r>
                        <a:rPr lang="nn-NO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EEG en estado base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67.59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94252"/>
                  </a:ext>
                </a:extLst>
              </a:tr>
              <a:tr h="317514">
                <a:tc>
                  <a:txBody>
                    <a:bodyPr/>
                    <a:lstStyle/>
                    <a:p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CNN + </a:t>
                      </a:r>
                      <a:r>
                        <a:rPr lang="es-MX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Transformer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[37]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Estadísticas de EEG en estado base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79.22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923135"/>
                  </a:ext>
                </a:extLst>
              </a:tr>
              <a:tr h="317514">
                <a:tc>
                  <a:txBody>
                    <a:bodyPr/>
                    <a:lstStyle/>
                    <a:p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Densenet201 [25]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STFT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88.30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681283"/>
                  </a:ext>
                </a:extLst>
              </a:tr>
              <a:tr h="317514">
                <a:tc>
                  <a:txBody>
                    <a:bodyPr/>
                    <a:lstStyle/>
                    <a:p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Propuesta con </a:t>
                      </a:r>
                      <a:r>
                        <a:rPr lang="es-MX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ResNet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- AD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STFT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89.84</a:t>
                      </a:r>
                      <a:r>
                        <a:rPr lang="es-MX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830746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CA86710-A2F9-70B2-3070-36C75A0CEDAD}"/>
              </a:ext>
            </a:extLst>
          </p:cNvPr>
          <p:cNvSpPr txBox="1">
            <a:spLocks/>
          </p:cNvSpPr>
          <p:nvPr/>
        </p:nvSpPr>
        <p:spPr>
          <a:xfrm>
            <a:off x="464457" y="340150"/>
            <a:ext cx="8215085" cy="10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s-MX" b="1" dirty="0"/>
              <a:t>RESULTADOS – COMPARACIÓN DE MODELOS CLASIFICADORES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2850CD1-B1C7-73C6-5BDC-4B2D89D3AB14}"/>
              </a:ext>
            </a:extLst>
          </p:cNvPr>
          <p:cNvSpPr/>
          <p:nvPr/>
        </p:nvSpPr>
        <p:spPr>
          <a:xfrm>
            <a:off x="580979" y="1960378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IX.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Comparación de la propuesta de investigación versus los trabajos del estado del arte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37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2">
            <a:extLst>
              <a:ext uri="{FF2B5EF4-FFF2-40B4-BE49-F238E27FC236}">
                <a16:creationId xmlns:a16="http://schemas.microsoft.com/office/drawing/2014/main" id="{C228B9DC-525E-3DA8-A9F6-EDEA2813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79" b="4275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12">
            <a:extLst>
              <a:ext uri="{FF2B5EF4-FFF2-40B4-BE49-F238E27FC236}">
                <a16:creationId xmlns:a16="http://schemas.microsoft.com/office/drawing/2014/main" id="{A0DE6519-1608-7C42-84D9-1A92863A24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0" t="91282" b="1355"/>
          <a:stretch/>
        </p:blipFill>
        <p:spPr bwMode="auto">
          <a:xfrm>
            <a:off x="7813040" y="4608597"/>
            <a:ext cx="1330960" cy="534401"/>
          </a:xfrm>
          <a:prstGeom prst="rect">
            <a:avLst/>
          </a:prstGeom>
        </p:spPr>
      </p:pic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34365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INTRODUCCIÓN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51DC5-2AED-1487-D4C6-99A3090D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3468"/>
            <a:ext cx="7704000" cy="572700"/>
          </a:xfrm>
        </p:spPr>
        <p:txBody>
          <a:bodyPr/>
          <a:lstStyle/>
          <a:p>
            <a:pPr algn="ctr"/>
            <a:r>
              <a:rPr lang="es-MX" sz="2000" b="1" dirty="0"/>
              <a:t>RESULTADOS – MSE, RMSE, CC Y DIVERGENCIAS A LO LARGO DEL ENTRENAMIENTO</a:t>
            </a:r>
            <a:endParaRPr lang="en-US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65FD42-F081-E17C-21BD-7E40A55FEA3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61" y="2876880"/>
            <a:ext cx="2520000" cy="16726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A386C0F-3289-3D29-269B-8D15C2409E8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9" y="1209175"/>
            <a:ext cx="2520000" cy="1656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FAF09F5-20DF-7D47-77E3-3A670FC2F19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9" y="2893527"/>
            <a:ext cx="2520000" cy="165600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CE5CA476-DF90-4D17-5F4A-EDEC0781F5B0}"/>
              </a:ext>
            </a:extLst>
          </p:cNvPr>
          <p:cNvSpPr/>
          <p:nvPr/>
        </p:nvSpPr>
        <p:spPr>
          <a:xfrm>
            <a:off x="491579" y="4544586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13.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de entrenamiento y prueba a lo largo de las épocas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3263AEC-8068-B7A5-30E3-80E84079AE0C}"/>
              </a:ext>
            </a:extLst>
          </p:cNvPr>
          <p:cNvSpPr txBox="1"/>
          <p:nvPr/>
        </p:nvSpPr>
        <p:spPr>
          <a:xfrm>
            <a:off x="3154938" y="1685654"/>
            <a:ext cx="14170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a) Evolución del MSE (entrenamiento vs. prueba)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E1D5E92-7307-3E63-799E-1C25A3F8680F}"/>
              </a:ext>
            </a:extLst>
          </p:cNvPr>
          <p:cNvSpPr txBox="1"/>
          <p:nvPr/>
        </p:nvSpPr>
        <p:spPr>
          <a:xfrm>
            <a:off x="3154938" y="3218493"/>
            <a:ext cx="1417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Evolución del RMSE (entrenamiento vs. prueba)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DDEBAFD-77DB-4829-76E4-CFC2FD261BE3}"/>
              </a:ext>
            </a:extLst>
          </p:cNvPr>
          <p:cNvSpPr txBox="1"/>
          <p:nvPr/>
        </p:nvSpPr>
        <p:spPr>
          <a:xfrm>
            <a:off x="7249061" y="1570905"/>
            <a:ext cx="15063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Evolución del CC (entrenamiento vs. prueba)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D91BBFB-39E9-C778-E898-FF483534E9C7}"/>
              </a:ext>
            </a:extLst>
          </p:cNvPr>
          <p:cNvSpPr txBox="1"/>
          <p:nvPr/>
        </p:nvSpPr>
        <p:spPr>
          <a:xfrm>
            <a:off x="7293689" y="3303131"/>
            <a:ext cx="14170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</a:t>
            </a:r>
            <a:r>
              <a:rPr lang="es-MX" sz="11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Métricas</a:t>
            </a:r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divergencia y distancias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0D88A6-69E4-1EDC-ED90-B843C0DE1409}"/>
              </a:ext>
            </a:extLst>
          </p:cNvPr>
          <p:cNvSpPr txBox="1"/>
          <p:nvPr/>
        </p:nvSpPr>
        <p:spPr>
          <a:xfrm>
            <a:off x="7249061" y="2304372"/>
            <a:ext cx="1417062" cy="2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</a:pPr>
            <a:r>
              <a:rPr lang="es-MX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 = 0.983813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3EFAF5D-0E91-4561-140F-0273E60F8769}"/>
              </a:ext>
            </a:extLst>
          </p:cNvPr>
          <p:cNvSpPr txBox="1"/>
          <p:nvPr/>
        </p:nvSpPr>
        <p:spPr>
          <a:xfrm>
            <a:off x="3217937" y="2311679"/>
            <a:ext cx="1264662" cy="2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</a:pPr>
            <a:r>
              <a:rPr lang="es-MX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= 0.027902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B8234DC-0DE1-12D8-2E95-FE922871AFC0}"/>
              </a:ext>
            </a:extLst>
          </p:cNvPr>
          <p:cNvSpPr txBox="1"/>
          <p:nvPr/>
        </p:nvSpPr>
        <p:spPr>
          <a:xfrm>
            <a:off x="3231138" y="4052829"/>
            <a:ext cx="1264662" cy="2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  <a:buFont typeface="Arial"/>
              <a:buNone/>
            </a:pPr>
            <a:r>
              <a:rPr lang="es-MX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= 0.167039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603DED26-11D4-11B0-19F1-75352F3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95" y="1115041"/>
            <a:ext cx="2406132" cy="16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7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AB023-C2F1-6380-FE1C-34E5871C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6490FC-676E-1B6C-5718-49A453D1183D}"/>
              </a:ext>
            </a:extLst>
          </p:cNvPr>
          <p:cNvSpPr txBox="1">
            <a:spLocks/>
          </p:cNvSpPr>
          <p:nvPr/>
        </p:nvSpPr>
        <p:spPr>
          <a:xfrm>
            <a:off x="464457" y="340150"/>
            <a:ext cx="8215085" cy="102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s-MX" b="1" dirty="0"/>
              <a:t>RESULTADOS – COMPARACIÓN DE MODELOS REGRESORES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CD44AB8-CB10-1BCC-032E-942F6805B5E3}"/>
              </a:ext>
            </a:extLst>
          </p:cNvPr>
          <p:cNvSpPr/>
          <p:nvPr/>
        </p:nvSpPr>
        <p:spPr>
          <a:xfrm>
            <a:off x="580978" y="1368000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X.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Comparación de la propuesta de investigación versus los trabajos del estado del arte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066AC30-306C-5CD6-8CA9-1F249BC28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496540"/>
              </p:ext>
            </p:extLst>
          </p:nvPr>
        </p:nvGraphicFramePr>
        <p:xfrm>
          <a:off x="1465116" y="1861648"/>
          <a:ext cx="6213765" cy="2743200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2673929">
                  <a:extLst>
                    <a:ext uri="{9D8B030D-6E8A-4147-A177-3AD203B41FA5}">
                      <a16:colId xmlns:a16="http://schemas.microsoft.com/office/drawing/2014/main" val="2746719897"/>
                    </a:ext>
                  </a:extLst>
                </a:gridCol>
                <a:gridCol w="2014545">
                  <a:extLst>
                    <a:ext uri="{9D8B030D-6E8A-4147-A177-3AD203B41FA5}">
                      <a16:colId xmlns:a16="http://schemas.microsoft.com/office/drawing/2014/main" val="1872856580"/>
                    </a:ext>
                  </a:extLst>
                </a:gridCol>
                <a:gridCol w="1525291">
                  <a:extLst>
                    <a:ext uri="{9D8B030D-6E8A-4147-A177-3AD203B41FA5}">
                      <a16:colId xmlns:a16="http://schemas.microsoft.com/office/drawing/2014/main" val="3925364413"/>
                    </a:ext>
                  </a:extLst>
                </a:gridCol>
              </a:tblGrid>
              <a:tr h="23979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Método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EEGdenoiseNet</a:t>
                      </a:r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-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SSED - 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241016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fcNN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–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Gao et al. (2022)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0.634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84614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SCNN –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Zang et al.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0.740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253412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NovelCNN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-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Zang et al.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056900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SDNet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–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Li et al. (2023)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0.679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929433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GCTNet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–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Yin et al. (2023)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134560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EEGIFNet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–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Cui et al. (2023)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39650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b="0" i="0" u="none" strike="noStrike" cap="none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EEGDfus</a:t>
                      </a:r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- </a:t>
                      </a:r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Huang et al. (2023)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0.983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0.806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576521"/>
                  </a:ext>
                </a:extLst>
              </a:tr>
              <a:tr h="239799">
                <a:tc>
                  <a:txBody>
                    <a:bodyPr/>
                    <a:lstStyle/>
                    <a:p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Propuesta con </a:t>
                      </a:r>
                      <a:r>
                        <a:rPr lang="es-MX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ResNet</a:t>
                      </a:r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- AD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b="1" i="0" u="none" strike="noStrike" cap="none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0.986</a:t>
                      </a:r>
                      <a:endParaRPr lang="en-US" sz="1400" b="1" i="0" u="none" strike="noStrike" cap="none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400" b="1" i="0" u="none" strike="noStrike" cap="none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0.911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360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709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7E04-CB7B-80C5-8EF2-4A83CC7B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033FB-4ACF-6FFD-DD64-1582537D4D36}"/>
              </a:ext>
            </a:extLst>
          </p:cNvPr>
          <p:cNvSpPr/>
          <p:nvPr/>
        </p:nvSpPr>
        <p:spPr>
          <a:xfrm>
            <a:off x="6934200" y="2310140"/>
            <a:ext cx="19126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14.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Herramienta de visualización para detección de artefactos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7" name="Grabación de pantalla 2025-03-24 210908">
            <a:hlinkClick r:id="" action="ppaction://media"/>
            <a:extLst>
              <a:ext uri="{FF2B5EF4-FFF2-40B4-BE49-F238E27FC236}">
                <a16:creationId xmlns:a16="http://schemas.microsoft.com/office/drawing/2014/main" id="{D611443E-C25B-AB0A-3ECE-5123895ECE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" y="1345060"/>
            <a:ext cx="6446520" cy="34582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092378-1E88-4B91-23C6-0CD1901A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150"/>
            <a:ext cx="7704000" cy="917150"/>
          </a:xfrm>
        </p:spPr>
        <p:txBody>
          <a:bodyPr/>
          <a:lstStyle/>
          <a:p>
            <a:pPr algn="ctr"/>
            <a:r>
              <a:rPr lang="es-MX" b="1" noProof="0" dirty="0"/>
              <a:t>RESULTADOS – HERRAMIENTA DE DETECCIÓN DE ARTEFACTOS (1)</a:t>
            </a:r>
          </a:p>
        </p:txBody>
      </p:sp>
    </p:spTree>
    <p:extLst>
      <p:ext uri="{BB962C8B-B14F-4D97-AF65-F5344CB8AC3E}">
        <p14:creationId xmlns:p14="http://schemas.microsoft.com/office/powerpoint/2010/main" val="406048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58086-C00E-4E77-7476-56D83960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RESULTADOS – HERRAMIENTA DE DETECCIÓN DE ARTEFACTOS (2)</a:t>
            </a:r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DED39F8-D3C5-A2A4-F061-30D149092CC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3145" y="1457268"/>
            <a:ext cx="3960000" cy="288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6D2AC0B-81A4-51B1-27D8-9BDCAB2573A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55" y="1457268"/>
            <a:ext cx="3960000" cy="288000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B3773991-1454-284B-7A93-42B95D7B0C7F}"/>
              </a:ext>
            </a:extLst>
          </p:cNvPr>
          <p:cNvSpPr/>
          <p:nvPr/>
        </p:nvSpPr>
        <p:spPr>
          <a:xfrm>
            <a:off x="1379574" y="4622922"/>
            <a:ext cx="6384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15.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Señales EEG limpias, con artefactos y aplicando eliminación de artefactos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464B2F-C3B7-8BCF-C214-8AD6BF991267}"/>
              </a:ext>
            </a:extLst>
          </p:cNvPr>
          <p:cNvSpPr txBox="1"/>
          <p:nvPr/>
        </p:nvSpPr>
        <p:spPr>
          <a:xfrm>
            <a:off x="362119" y="4349290"/>
            <a:ext cx="4061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Eliminación de artefactos CHEW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43656FD-C49B-BEBD-8299-27998E32728E}"/>
              </a:ext>
            </a:extLst>
          </p:cNvPr>
          <p:cNvSpPr txBox="1"/>
          <p:nvPr/>
        </p:nvSpPr>
        <p:spPr>
          <a:xfrm>
            <a:off x="4720855" y="4346320"/>
            <a:ext cx="396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Eliminación de artefactos EOG</a:t>
            </a:r>
          </a:p>
        </p:txBody>
      </p:sp>
    </p:spTree>
    <p:extLst>
      <p:ext uri="{BB962C8B-B14F-4D97-AF65-F5344CB8AC3E}">
        <p14:creationId xmlns:p14="http://schemas.microsoft.com/office/powerpoint/2010/main" val="4103489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6460A-E071-EE1D-CFC4-83EBA9B0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6C1BD-429A-00AA-B760-596DB8D8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RESULTADOS – HERRAMIENTA DE DETECCIÓN DE ARTEFACTOS (3)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BA2D3A-51A9-86DE-9B95-68F39015A1F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0232" y="1493271"/>
            <a:ext cx="3960000" cy="28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2240A2-2ADD-BCD5-CD9B-4AEBDF2E88B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13768" y="1493271"/>
            <a:ext cx="3960000" cy="2880000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73104B60-5143-A926-D20E-5CFB6EDECF8C}"/>
              </a:ext>
            </a:extLst>
          </p:cNvPr>
          <p:cNvSpPr/>
          <p:nvPr/>
        </p:nvSpPr>
        <p:spPr>
          <a:xfrm>
            <a:off x="1379574" y="4622922"/>
            <a:ext cx="6384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16.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Señales EEG limpias, con artefactos y aplicando eliminación de artefactos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4C34C5B-F3DE-8F3F-D6BF-AFDD17F09241}"/>
              </a:ext>
            </a:extLst>
          </p:cNvPr>
          <p:cNvSpPr txBox="1"/>
          <p:nvPr/>
        </p:nvSpPr>
        <p:spPr>
          <a:xfrm>
            <a:off x="362119" y="4349290"/>
            <a:ext cx="4061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Eliminación de artefactos SHIV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13AF736-809C-C99F-868E-DF624B2E0A2C}"/>
              </a:ext>
            </a:extLst>
          </p:cNvPr>
          <p:cNvSpPr txBox="1"/>
          <p:nvPr/>
        </p:nvSpPr>
        <p:spPr>
          <a:xfrm>
            <a:off x="4720855" y="4346320"/>
            <a:ext cx="396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Eliminación de artefactos EMG</a:t>
            </a:r>
          </a:p>
        </p:txBody>
      </p:sp>
    </p:spTree>
    <p:extLst>
      <p:ext uri="{BB962C8B-B14F-4D97-AF65-F5344CB8AC3E}">
        <p14:creationId xmlns:p14="http://schemas.microsoft.com/office/powerpoint/2010/main" val="2432669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2208E-7BD3-CBE0-688E-946AD56CE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880DB-956D-273C-3AA2-E4C0C8FC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RESULTADOS – HERRAMIENTA DE DETECCIÓN DE ARTEFACTOS (4)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134986-ED75-DEDE-CD27-92F12C8AE5A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21554" y="1411124"/>
            <a:ext cx="3960000" cy="2880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996EF180-25CC-A0B3-55C2-9C67AEB81A43}"/>
              </a:ext>
            </a:extLst>
          </p:cNvPr>
          <p:cNvSpPr/>
          <p:nvPr/>
        </p:nvSpPr>
        <p:spPr>
          <a:xfrm>
            <a:off x="817418" y="4530634"/>
            <a:ext cx="7017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Figura 17.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Señales EEG limpias, con artefactos y aplicando eliminación de artefactos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5B8988-B749-0F91-8E58-0EBF4E14BB13}"/>
              </a:ext>
            </a:extLst>
          </p:cNvPr>
          <p:cNvSpPr txBox="1"/>
          <p:nvPr/>
        </p:nvSpPr>
        <p:spPr>
          <a:xfrm>
            <a:off x="2562448" y="4269024"/>
            <a:ext cx="4019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Eliminación de artefactos ELPP</a:t>
            </a:r>
          </a:p>
        </p:txBody>
      </p:sp>
    </p:spTree>
    <p:extLst>
      <p:ext uri="{BB962C8B-B14F-4D97-AF65-F5344CB8AC3E}">
        <p14:creationId xmlns:p14="http://schemas.microsoft.com/office/powerpoint/2010/main" val="1073381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0B11DB8C-5070-A637-8B46-BBD191D01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46AE24-9C48-20DC-4E03-81B05670203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Imagen 12">
              <a:extLst>
                <a:ext uri="{FF2B5EF4-FFF2-40B4-BE49-F238E27FC236}">
                  <a16:creationId xmlns:a16="http://schemas.microsoft.com/office/drawing/2014/main" id="{E1E56580-D400-B474-C5FC-F33965B0C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3779" b="42755"/>
            <a:stretch/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Imagen 12">
              <a:extLst>
                <a:ext uri="{FF2B5EF4-FFF2-40B4-BE49-F238E27FC236}">
                  <a16:creationId xmlns:a16="http://schemas.microsoft.com/office/drawing/2014/main" id="{111CFEFB-7D7A-D21B-0B49-BD96ACFF1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000" t="91282" b="1355"/>
            <a:stretch/>
          </p:blipFill>
          <p:spPr bwMode="auto">
            <a:xfrm>
              <a:off x="7813040" y="4608597"/>
              <a:ext cx="1330960" cy="534401"/>
            </a:xfrm>
            <a:prstGeom prst="rect">
              <a:avLst/>
            </a:prstGeom>
          </p:spPr>
        </p:pic>
      </p:grpSp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22528646-3CE6-6F48-47D7-13DC6FCDA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30901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19AB4A73-C73D-0FBB-36D5-BBAD05E992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17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F9C64-CD1A-B2A3-CC37-E0DC3D00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 PARCIALES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0C6CC-B696-61CE-A789-AFEDE31E9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71" y="1075483"/>
            <a:ext cx="8198058" cy="1703983"/>
          </a:xfrm>
        </p:spPr>
        <p:txBody>
          <a:bodyPr/>
          <a:lstStyle/>
          <a:p>
            <a:pPr algn="just"/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este trabajo se demostró que la incorporación de estrategias de adaptación de dominio </a:t>
            </a:r>
            <a:r>
              <a:rPr lang="es-MX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semisupervisada</a:t>
            </a:r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permite a los modelos no solo mejorar su desempeño en el conjunto objetivo, sino también abordar el problema de generalización frente a variaciones en los datos. Dado que se emplea la función de pérdida </a:t>
            </a:r>
            <a:r>
              <a:rPr lang="es-MX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Sinkhorn</a:t>
            </a:r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-TO, los modelos pueden ajustarse a otros tipos de artefactos que comparten características similares, mostrando así mayor robustez y transferibilidad en escenarios reales de EEG.</a:t>
            </a:r>
          </a:p>
          <a:p>
            <a:endParaRPr lang="es-MX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2409E7-15D9-348A-1AC6-E04E2BAEA67F}"/>
              </a:ext>
            </a:extLst>
          </p:cNvPr>
          <p:cNvSpPr txBox="1">
            <a:spLocks/>
          </p:cNvSpPr>
          <p:nvPr/>
        </p:nvSpPr>
        <p:spPr>
          <a:xfrm>
            <a:off x="720000" y="2837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MX" dirty="0"/>
              <a:t>PRÓXIMAS ACTIVIDADES A DESARROLLAR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C84E54E-7BE8-B8CF-7593-A6AEE273EF8A}"/>
              </a:ext>
            </a:extLst>
          </p:cNvPr>
          <p:cNvSpPr txBox="1">
            <a:spLocks/>
          </p:cNvSpPr>
          <p:nvPr/>
        </p:nvSpPr>
        <p:spPr>
          <a:xfrm>
            <a:off x="472971" y="3467683"/>
            <a:ext cx="8198059" cy="135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algn="just"/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 la redacción para un articulo de congreso internacional – </a:t>
            </a:r>
            <a:r>
              <a:rPr lang="es-MX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Biosignals</a:t>
            </a:r>
            <a:r>
              <a:rPr lang="es-MX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2026 </a:t>
            </a:r>
            <a:r>
              <a:rPr lang="es-MX" sz="15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https://biosignals.scitevents.org</a:t>
            </a:r>
            <a:r>
              <a:rPr lang="es-MX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7E4407-ED86-D924-9C49-D5E73C570C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368"/>
          <a:stretch>
            <a:fillRect/>
          </a:stretch>
        </p:blipFill>
        <p:spPr>
          <a:xfrm>
            <a:off x="4479850" y="3849396"/>
            <a:ext cx="3758974" cy="117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9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78092B68-1E4F-E13A-D44C-5B4AF27D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2">
            <a:extLst>
              <a:ext uri="{FF2B5EF4-FFF2-40B4-BE49-F238E27FC236}">
                <a16:creationId xmlns:a16="http://schemas.microsoft.com/office/drawing/2014/main" id="{D2CE790D-8AC6-7FB5-9A08-E511C872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76"/>
          <a:stretch/>
        </p:blipFill>
        <p:spPr bwMode="auto">
          <a:xfrm>
            <a:off x="0" y="0"/>
            <a:ext cx="9144000" cy="5154580"/>
          </a:xfrm>
          <a:prstGeom prst="rect">
            <a:avLst/>
          </a:prstGeom>
        </p:spPr>
      </p:pic>
      <p:pic>
        <p:nvPicPr>
          <p:cNvPr id="5" name="Imagen 12">
            <a:extLst>
              <a:ext uri="{FF2B5EF4-FFF2-40B4-BE49-F238E27FC236}">
                <a16:creationId xmlns:a16="http://schemas.microsoft.com/office/drawing/2014/main" id="{104B56D3-D1EE-D584-3887-09D56CAF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0" t="91282" b="1355"/>
          <a:stretch/>
        </p:blipFill>
        <p:spPr bwMode="auto">
          <a:xfrm>
            <a:off x="7813040" y="4609098"/>
            <a:ext cx="1330960" cy="534401"/>
          </a:xfrm>
          <a:prstGeom prst="rect">
            <a:avLst/>
          </a:prstGeom>
        </p:spPr>
      </p:pic>
      <p:sp>
        <p:nvSpPr>
          <p:cNvPr id="289" name="Google Shape;289;p33">
            <a:extLst>
              <a:ext uri="{FF2B5EF4-FFF2-40B4-BE49-F238E27FC236}">
                <a16:creationId xmlns:a16="http://schemas.microsoft.com/office/drawing/2014/main" id="{977AEDE3-7776-1A2F-9E91-04FF9B08B6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87125" y="785307"/>
            <a:ext cx="696975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Centro de investigación e Innovación en Tecnologías de la Información y Comunicación</a:t>
            </a:r>
          </a:p>
        </p:txBody>
      </p:sp>
      <p:sp>
        <p:nvSpPr>
          <p:cNvPr id="290" name="Google Shape;290;p33">
            <a:extLst>
              <a:ext uri="{FF2B5EF4-FFF2-40B4-BE49-F238E27FC236}">
                <a16:creationId xmlns:a16="http://schemas.microsoft.com/office/drawing/2014/main" id="{E686874A-F69E-270B-2984-AAFC400422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1692" y="3032659"/>
            <a:ext cx="6060611" cy="986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s-MX" sz="1700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 enfoque para la detección y eliminación de artefactos en señales de electroencefalografía a través de técnicas de aprendizaje profundo con adaptación de dominio</a:t>
            </a:r>
            <a:r>
              <a:rPr lang="es-MX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2" name="Picture 1" descr="INFOTEC">
            <a:extLst>
              <a:ext uri="{FF2B5EF4-FFF2-40B4-BE49-F238E27FC236}">
                <a16:creationId xmlns:a16="http://schemas.microsoft.com/office/drawing/2014/main" id="{00D9D938-0712-DCE6-293D-6E759413508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83" y="2237478"/>
            <a:ext cx="2892228" cy="7035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821DD390-C2EE-D71F-54B6-E62C6D08BCD5}"/>
              </a:ext>
            </a:extLst>
          </p:cNvPr>
          <p:cNvSpPr txBox="1">
            <a:spLocks/>
          </p:cNvSpPr>
          <p:nvPr/>
        </p:nvSpPr>
        <p:spPr>
          <a:xfrm>
            <a:off x="1623297" y="4175902"/>
            <a:ext cx="5897400" cy="88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Presento:</a:t>
            </a:r>
          </a:p>
          <a:p>
            <a:pPr marL="0" indent="0" algn="ctr"/>
            <a:r>
              <a:rPr lang="es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en C. Emmanuel de Jesús Velásquez Martínez</a:t>
            </a:r>
          </a:p>
        </p:txBody>
      </p:sp>
      <p:pic>
        <p:nvPicPr>
          <p:cNvPr id="6" name="Picture 2" descr="Secihti - Organizaciones - Observatorio Nacional de HCTI">
            <a:extLst>
              <a:ext uri="{FF2B5EF4-FFF2-40B4-BE49-F238E27FC236}">
                <a16:creationId xmlns:a16="http://schemas.microsoft.com/office/drawing/2014/main" id="{D9B7A58F-F11C-AF0B-1A59-10D54D91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0" y="647515"/>
            <a:ext cx="4037199" cy="4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205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C582A-DAC1-BB11-1EE9-D82A2A034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12">
            <a:extLst>
              <a:ext uri="{FF2B5EF4-FFF2-40B4-BE49-F238E27FC236}">
                <a16:creationId xmlns:a16="http://schemas.microsoft.com/office/drawing/2014/main" id="{5E721C18-7CD5-1003-8725-312C43F2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79" b="4275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Imagen 12">
            <a:extLst>
              <a:ext uri="{FF2B5EF4-FFF2-40B4-BE49-F238E27FC236}">
                <a16:creationId xmlns:a16="http://schemas.microsoft.com/office/drawing/2014/main" id="{4EF91E2A-75A0-6086-B38C-34F19AA1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000" t="91282" b="1355"/>
          <a:stretch/>
        </p:blipFill>
        <p:spPr bwMode="auto">
          <a:xfrm>
            <a:off x="7813040" y="4608597"/>
            <a:ext cx="1330960" cy="5344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9BD05C-7E34-4202-52A5-5787F914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19490"/>
            <a:ext cx="7704000" cy="1456020"/>
          </a:xfrm>
        </p:spPr>
        <p:txBody>
          <a:bodyPr/>
          <a:lstStyle/>
          <a:p>
            <a:pPr algn="ctr"/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GRACIAS POR SU ATENCIÓN</a:t>
            </a:r>
            <a:b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SECCIÓN DE PREGUNTAS Y RESPUESTAS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Question mark PNG transparent image download, size: 1500x1500px">
            <a:extLst>
              <a:ext uri="{FF2B5EF4-FFF2-40B4-BE49-F238E27FC236}">
                <a16:creationId xmlns:a16="http://schemas.microsoft.com/office/drawing/2014/main" id="{C3A3738E-D678-8590-8B69-F62EC35DF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70" y="2571750"/>
            <a:ext cx="2110740" cy="21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47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5089B-83F9-961E-324C-9AF17262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B8D5-4D6D-C329-03C5-E4973FF1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</p:spPr>
        <p:txBody>
          <a:bodyPr/>
          <a:lstStyle/>
          <a:p>
            <a:pPr algn="ctr"/>
            <a:r>
              <a:rPr lang="es-MX" b="1" noProof="0" dirty="0"/>
              <a:t>SEÑALES CEREBRALES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3D54-DC67-E41C-C3A8-9BC14C560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03330"/>
            <a:ext cx="7704000" cy="3233100"/>
          </a:xfrm>
        </p:spPr>
        <p:txBody>
          <a:bodyPr/>
          <a:lstStyle/>
          <a:p>
            <a:pPr marL="0" indent="0" algn="just">
              <a:buNone/>
            </a:pPr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señales cerebrales es la </a:t>
            </a:r>
            <a:r>
              <a:rPr lang="es-MX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 electrofisiológica general de las células nerviosas </a:t>
            </a:r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cerebrales, se obtienen de la superficie del cuero cabelludo o directamente de la superficie cortical.</a:t>
            </a:r>
          </a:p>
        </p:txBody>
      </p:sp>
      <p:pic>
        <p:nvPicPr>
          <p:cNvPr id="5" name="Picture 2" descr="Uploaded image">
            <a:extLst>
              <a:ext uri="{FF2B5EF4-FFF2-40B4-BE49-F238E27FC236}">
                <a16:creationId xmlns:a16="http://schemas.microsoft.com/office/drawing/2014/main" id="{0DFB8266-47DC-F359-0830-7911EDCF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42386"/>
          <a:stretch/>
        </p:blipFill>
        <p:spPr bwMode="auto">
          <a:xfrm>
            <a:off x="1635760" y="1821840"/>
            <a:ext cx="1733423" cy="206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5790E5-6897-8906-25A1-A3CF7AF2D7E2}"/>
              </a:ext>
            </a:extLst>
          </p:cNvPr>
          <p:cNvSpPr txBox="1"/>
          <p:nvPr/>
        </p:nvSpPr>
        <p:spPr>
          <a:xfrm>
            <a:off x="3369182" y="1814880"/>
            <a:ext cx="5040000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Electroencefalograma - EEG</a:t>
            </a:r>
          </a:p>
          <a:p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Desde el cuero cabelludo</a:t>
            </a:r>
          </a:p>
          <a:p>
            <a:r>
              <a:rPr lang="es-MX" sz="15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INVASIVO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57251-9457-893A-49F5-A5E050A0067E}"/>
              </a:ext>
            </a:extLst>
          </p:cNvPr>
          <p:cNvSpPr txBox="1"/>
          <p:nvPr/>
        </p:nvSpPr>
        <p:spPr>
          <a:xfrm>
            <a:off x="3369182" y="2514864"/>
            <a:ext cx="5040000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5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Electrocorticograma</a:t>
            </a:r>
            <a:r>
              <a:rPr lang="es-MX" sz="1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s-MX" sz="15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ECoG</a:t>
            </a:r>
            <a:endParaRPr lang="es-MX" sz="1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Desde la superficie de la corteza</a:t>
            </a:r>
          </a:p>
          <a:p>
            <a:r>
              <a:rPr lang="es-MX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INVASIVO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4026F-A784-CD32-110B-713F580C8471}"/>
              </a:ext>
            </a:extLst>
          </p:cNvPr>
          <p:cNvSpPr txBox="1"/>
          <p:nvPr/>
        </p:nvSpPr>
        <p:spPr>
          <a:xfrm>
            <a:off x="3369182" y="3288805"/>
            <a:ext cx="5040000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Registros intracorticales</a:t>
            </a:r>
            <a:endParaRPr lang="es-MX" sz="15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Registros intracorticales dentro del tejido cortical</a:t>
            </a:r>
          </a:p>
          <a:p>
            <a:r>
              <a:rPr lang="es-MX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INVASIVO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ABD-7022-F56F-3DEA-89A03195E370}"/>
              </a:ext>
            </a:extLst>
          </p:cNvPr>
          <p:cNvSpPr/>
          <p:nvPr/>
        </p:nvSpPr>
        <p:spPr>
          <a:xfrm>
            <a:off x="3369181" y="2558968"/>
            <a:ext cx="3927731" cy="14810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822E13-51AC-8DE4-5AEC-89F951A68561}"/>
              </a:ext>
            </a:extLst>
          </p:cNvPr>
          <p:cNvSpPr/>
          <p:nvPr/>
        </p:nvSpPr>
        <p:spPr>
          <a:xfrm>
            <a:off x="3377013" y="1814880"/>
            <a:ext cx="2530012" cy="699984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98341C-AAD0-A180-F942-F2681800A534}"/>
              </a:ext>
            </a:extLst>
          </p:cNvPr>
          <p:cNvSpPr/>
          <p:nvPr/>
        </p:nvSpPr>
        <p:spPr>
          <a:xfrm>
            <a:off x="539872" y="4318310"/>
            <a:ext cx="806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Fig. 1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Diferentes métodos para el registro de la actividad eléctrica del cerebro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(Kawala-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Sterniuk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et. al. 2021)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239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F349F815-11B7-3A16-DFA0-07F6D0CD5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id="{117AD66F-25AC-B48E-E74F-23E9E7D2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79" b="4275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n 12">
            <a:extLst>
              <a:ext uri="{FF2B5EF4-FFF2-40B4-BE49-F238E27FC236}">
                <a16:creationId xmlns:a16="http://schemas.microsoft.com/office/drawing/2014/main" id="{C471D991-F922-440A-ECBD-79F37CE0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0" t="91282" b="1355"/>
          <a:stretch/>
        </p:blipFill>
        <p:spPr bwMode="auto">
          <a:xfrm>
            <a:off x="7813040" y="4608597"/>
            <a:ext cx="1330960" cy="534401"/>
          </a:xfrm>
          <a:prstGeom prst="rect">
            <a:avLst/>
          </a:prstGeom>
        </p:spPr>
      </p:pic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E6454CCE-93B4-9BF6-070B-F94D99933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REFERENCIAS</a:t>
            </a:r>
            <a:endParaRPr dirty="0"/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5E3F1320-59D5-C68B-B519-64EFABF2DB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22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5072-30B8-A8D0-E167-DE045E3D8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FAF8B3-A895-841C-8245-BDCA59269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840" y="213360"/>
            <a:ext cx="8636000" cy="4730347"/>
          </a:xfrm>
        </p:spPr>
        <p:txBody>
          <a:bodyPr/>
          <a:lstStyle/>
          <a:p>
            <a:pPr marL="171450" indent="-171450" algn="just"/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 and EMPIRICAL MODE DECOMPOSITION (HHT-EMD) Advanced Structural Dynamics (CE 20162)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Imran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I., &amp;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Rabbani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(2022).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Comparison of Deep Learning &amp; Adaptive Algorithm Performance for De-Noising EEG.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Physics: Conference Series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2325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(1). https://doi.org/10.1088/1742-6596/2325/1/012038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Alharbi, N. (2018). A novel approach for noise removal and distinction of EEG recordings.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Biomedical Signal Processing and Control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39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23–33. https://doi.org/https://doi.org/10.1016/j.bspc.2017.07.011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Alyasseri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Z. A. A., Khader, A. T., Al-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Betar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A., Abasi, A. K.,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Makhadmeh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 N. (2020). EEG Signals Denoising Using Optimal Wavelet Transform Hybridized with Efficient Metaheuristic Methods.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Access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10584–10605. https://doi.org/10.1109/ACCESS.2019.2962658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An, Y., Lam, H. K., &amp; Ling, S. H. (2022). Auto-Denoising for EEG Signals Using Generative Adversarial Network.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Sensors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(5). https://doi.org/10.3390/s22051750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Anantha Rufus, H. N. (2024). Advanced Ocular Artifact Removal In EEG For Enhanced Schizophrenia Diagnosis Using Wavelet Shrinkage And LSTM Deep Learning Techniques. In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Nanotechnology Perceptions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(Vol. 20, Issue S11). https://orcid.org/0000-0003-0965-2796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Anas Fouad Ahmed. (2022). A quick survey of EEG signal noise removal methods.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 Journal of Engineering and Technology Advances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(3), 098–104. https://doi.org/10.30574/gjeta.2022.11.3.0100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Aphimeteetamrong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Thiennviboon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Intarawichian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Sungkarat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Laothamatas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(2024). Apnea/Hypopnea Detection Using Modified YOLOv8n Model on Non-EEG Signals.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2024 21st International Conference on Electrical Engineering/Electronics, Computer, Telecommunications and Information Technology (ECTI-CON)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1–6. https://doi.org/10.1109/ECTI-CON60892.2024.10594840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Bitbrain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(2020).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about EEG artifacts and filtering tools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https://www.bitbrain.com/blog/eeg-artifacts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Brophy, E., Redmond, P., Fleury, A., De Vos, M., Boylan, G., &amp; Ward, T. (2022). Denoising EEG Signals for Real-World BCI Applications Using GANs.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Frontiers in </a:t>
            </a:r>
            <a:r>
              <a:rPr lang="en-US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Neuroergonomics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https://doi.org/10.3389/fnrgo.2021.805573</a:t>
            </a:r>
            <a:endParaRPr lang="en-US" sz="1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Brunner, C., Naeem, M.,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Leeb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Graimann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Pfurtscheller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(2007). Spatial filtering and selection of optimized components in four class motor imagery EEG data using independent components analysis.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Pattern Recognition Letters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28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(8), 957–964. https://doi.org/https://doi.org/10.1016/j.patrec.2007.01.002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Cao, J., Fang, Y., Cui, X., Zheng, R., Jiang, T., &amp; Gao, F. (2024). Synchronized Video and EEG Based Childhood Epilepsy Seizure Detection.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Transactions on Emerging Topics in Computational Intelligence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1–12. https://doi.org/10.1109/TETCI.2024.3372387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Chambon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Thorey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Arnal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 J.,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Mignot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Gramfort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(2019). DOSED: A deep learning approach to detect multiple sleep micro-events in EEG signal.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Neuroscience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Methods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321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64–78. https://doi.org/10.1016/j.jneumeth.2019.03.017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819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486C5-3FB5-C1D0-4294-E6A31D80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BB4BA8-B9DC-6EEC-B9B4-4A0F915B0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840" y="213360"/>
            <a:ext cx="8636000" cy="4036515"/>
          </a:xfrm>
        </p:spPr>
        <p:txBody>
          <a:bodyPr/>
          <a:lstStyle/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Chen, J., Min, C., Wang, C., Tang, Z., Liu, Y., &amp; Hu, X. (2022). Electroencephalograph-Based Emotion Recognition Using Brain Connectivity Feature and Domain Adaptive Residual Convolution Model.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Frontiers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Neuroscience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https://doi.org/10.3389/fnins.2022.878146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Chen, J., Pi, D., Jiang, X., &amp; Chen, Y. (2021).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Cross-Subject Domain Adaptation for Classifying Working Memory Load with Multi-Frame EEG Images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http://arxiv.org/abs/2106.06769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Cohen, M. X. (2022). A tutorial on generalized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eigendecomposition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denoising, contrast enhancement, and dimension reduction in multichannel electrophysiology.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NeuroImage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247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https://doi.org/10.1016/j.neuroimage.2021.118809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Creswell, A., White, T., Dumoulin, V.,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Arulkumaran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K., Sengupta, B., &amp; Bharath, A. A. (2018). Generative Adversarial Networks: An Overview.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Signal Processing Magazine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35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(1), 53–65. https://doi.org/10.1109/msp.2017.2765202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Cui, Y., Xie, S., Xie, X., Zhang, X., &amp; Liu, X. (2022). Dynamic probability integration for electroencephalography-based rapid serial visual presentation performance enhancement: Application in nighttime vehicle detection.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Frontiers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Computational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Neuroscience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https://doi.org/10.3389/fncom.2022.1006361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Elshekhidris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I. H.,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Mohamedamien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B.,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Fragoon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(2023). WAVELET TRANSFORMS FOR EEG SIGNAL DENOISING AND DECOMPOSITION. 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J.Adv.Sig.Img.Sci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(Vol. 9,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Issue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2).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Fatourechi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Bashashati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Ward, R. K., &amp; Birch, G. E. (2007). EMG and EOG artifacts in brain computer interface systems: A survey.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Clinical Neurophysiology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118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(3), 480–494. https://doi.org/https://doi.org/10.1016/j.clinph.2006.10.019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Gajbhiye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Mingchinda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N., Chen, W., Mukhopadhyay, S. C.,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Wilaiprasitporn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T., &amp; Tripathy, R. K. (2021). Wavelet Domain Optimized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Savitzky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-Golay Filter for the Removal of Motion Artifacts from EEG Recordings.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Transactions on Instrumentation and Measurement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70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https://doi.org/10.1109/TIM.2020.3041099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Giulia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Cisotto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S. (2022).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Attention-based EEG classification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Goodfellow, I.,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Pouget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-Abadie, J., Mirza, M., Xu, B., Warde-Farley, D.,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Ozair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Courville, A., &amp; Bengio, Y. (2020). 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Generative Adversarial Networks.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ACM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63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(11), 139–144. https://doi.org/10.1145/3422622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Goyal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D., &amp; Pabla, B. S. (2015).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Condition based maintenance of machine tools—A review.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CIRP Journal of Manufacturing Science and Technology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24–35. https://doi.org/https://doi.org/10.1016/j.cirpj.2015.05.004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Grobbelaar, M.,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Phadikar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Ghaderpour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Struck, A. F., Sinha, N., Ghosh, R., &amp; Ahmed, M. Z. I. (2022). A Survey on Denoising Techniques of Electroencephalogram Signals Using Wavelet Transform. In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(Vol. 3, Issue 3, pp. 577–586). Multidisciplinary Digital Publishing Institute (MDPI). https://doi.org/10.3390/signals3030035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Hemanth, K. G. (2020).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Module 2 - Bioelectric Signals and Electrodes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757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B3D6A-503C-95F7-2D4C-CA4D6C0E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DF2F1C-7AA6-9ECB-EB67-20B109627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840" y="213360"/>
            <a:ext cx="8636000" cy="4036515"/>
          </a:xfrm>
        </p:spPr>
        <p:txBody>
          <a:bodyPr/>
          <a:lstStyle/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Huang, N. E. (n.d.).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CHAPTER 1 INTRODUCTION TO THE HILBERT-HUANG TRANSFORM AND ITS RELATED MATHEMATICAL PROBLEMS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Jackson, A. F., &amp; Bolger, D. J. (2014). The Neurophysiological Bases of EEG and EEG Measurement: A Review for the Rest of Us. In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Psychophysiology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(Vol. 51, Issue 11, pp. 1061–1071). Blackwell Publishing Inc. https://doi.org/10.1111/psyp.12283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Jake. (2023). Introduction to Wavelet Transform using Python. </a:t>
            </a:r>
            <a:r>
              <a:rPr lang="en-US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Scicoding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https://www.scicoding.com/introduction-to-wavelet-transform-using-python/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Jiang, X., Bian, G. Bin, &amp; Tian, Z. (2019). Removal of artifacts from EEG signals: A review. In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Sensors (Switzerland)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(Vol. 19, Issue 5). MDPI AG. https://doi.org/10.3390/s19050987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Kanoga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Nakanishi, M.,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Mitsukura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Y. (2016). Assessing the effects of voluntary and involuntary eyeblinks in independent components of electroencephalogram.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Neurocomputing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193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20–32. https://doi.org/https://doi.org/10.1016/j.neucom.2016.01.057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Kaur, C., Bisht, A., Singh, P., &amp; Joshi, G. (2021). EEG Signal denoising using hybrid approach of Variational Mode Decomposition and wavelets for depression.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Biomedical Signal Processing and Control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65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https://doi.org/10.1016/j.bspc.2020.102337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Kawala-Sterniuk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Browarska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N., Al-Bakri, A., Pelc, M.,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Zygarlicki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Sidikova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Martinek, R.,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Gorzelanczyk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 J. (2021).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brain sciences Summary of over Fifty Years with Brain-Computer Interfaces-A Review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https://doi.org/10.3390/brainsci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Lan, Z.,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Sourina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O., Wang, L., Scherer, R., &amp; Muller-Putz, G. R. (2019). Domain Adaptation Techniques for EEG-Based Emotion Recognition: A Comparative Study on Two Public Datasets.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Transactions on Cognitive and Developmental Systems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(1), 85–94. https://doi.org/10.1109/TCDS.2018.2826840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Lin, N., Gao, W., Li, L., Chen, J., Liang, Z., Yuan, G., Sun, H., Liu, Q., Chen, J., Jin, L., Huang, Y., Zhou, X., Zhang, S., Hu, P., Dai, C., He, H., Dong, Y., Cui, L., &amp; Lu, Q. (2024).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vEpiNet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 multimodal interictal epileptiform discharge detection method based on video and electroencephalogram data.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Neural Networks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175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https://doi.org/10.1016/j.neunet.2024.106319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Liu, T., &amp; Wu, Z. (2024). Epileptic Spike Wave Detection Method Based on YOLOv7-tiny.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 of the 3rd International Conference on Computer, Artificial Intelligence and Control Engineering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750–755. https://doi.org/10.1145/3672758.3672883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Lopes, F., Leal, A., Medeiros, J., Pinto, M. F.,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Dourado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Dumpelmann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&amp; Teixeira, C. (2021). Automatic Electroencephalogram Artifact Removal Using Deep Convolutional Neural Networks.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Access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149955–149970. https://doi.org/10.1109/ACCESS.2021.3125728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Madhale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Jadav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G.,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Lerga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&amp;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Štajduhar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I. (2020).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Adaptive filtering and analysis of EEG signals in the time-frequency domain based on the local entropy. </a:t>
            </a:r>
            <a:r>
              <a:rPr lang="en-US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Eurasip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Journal on Advances in Signal Processing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2020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(1). https://doi.org/10.1186/s13634-020-00667-6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Mannan, M. M. N., Kamran, M. A., &amp; Jeong, M. Y. (2018). Identification and removal of physiological artifacts from electroencephalogram signals: A review.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Access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30630–30652. https://doi.org/10.1109/ACCESS.2018.2842082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190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6291F-1896-532F-5C3F-AF9D3AAF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23285-7368-7186-3E68-D472A4D54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840" y="213360"/>
            <a:ext cx="8636000" cy="4036515"/>
          </a:xfrm>
        </p:spPr>
        <p:txBody>
          <a:bodyPr/>
          <a:lstStyle/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Mashhadi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Khuzani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Z.,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Heidari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Khaledyan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 (2020, October 29). Deep learning denoising for EOG artifacts removal from EEG signals.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2020 IEEE Global Humanitarian Technology Conference, GHTC 2020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https://doi.org/10.1109/GHTC46280.2020.9342884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Mateo, J., Torres, A. M., García, M. A., &amp; Santos, J. L. (2016).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Noise removal in electroencephalogram signals using an artificial neural network based on the simultaneous perturbation method.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Neural Computing and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Applications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27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(7), 1941–1957. https://doi.org/10.1007/s00521-015-1988-7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Niedermeyer, E. (2017).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Niedermeyer’s Electroencephalography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(D. L.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Schomer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&amp; F. H. Lopes da Silva, Eds.; Vol. 1). Oxford University Press. https://doi.org/10.1093/med/9780190228484.001.0001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Obeid, I., &amp; Picone, J. (2016). The temple university hospital EEG data corpus.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Frontiers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Neuroscience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(MAY). https://doi.org/10.3389/fnins.2016.00196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Phadikar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Sinha, N., &amp; Ghosh, R. (2020). Automatic EEG eyeblink artefact identification and removal technique using independent component analysis in combination with support vector machines and denoising autoencoder.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IET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Processing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14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(6), 396–405. https://doi.org/10.1049/iet-spr.2020.0025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Pise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W., &amp; Rege, P. P. (2021, April 2). Comparative Analysis of Various Filtering Techniques for Denoising EEG Signals.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 6th International Conference for Convergence in Technology, I2CT 2021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https://doi.org/10.1109/I2CT51068.2021.9417984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Qiu, Y., Zhou, W.,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N., &amp; Du, P. (2018).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Denoising Sparse Autoencoder-Based Ictal EEG Classification.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Transactions on Neural Systems and Rehabilitation Engineering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26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(9), 1717–1726. https://doi.org/10.1109/TNSRE.2018.2864306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Quintero-Rincón, A.,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Giano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D. ’, &amp; Batatia, H. (2021).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Chapter 11. Artefacts Detection in EEG Signals Artefacts Detection in EEG Signals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Saini, M.,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Satija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U., &amp; Upadhayay, M. D. (2020). Wavelet Based Waveform Distortion Measures for Assessment of Denoised EEG Quality with Reference to Noise-Free EEG Signal.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Processing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Letters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27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1260–1264. https://doi.org/10.1109/LSP.2020.3006417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Sanei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&amp; Chambers, J. A. (2007).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EEG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Processing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Schlögl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Keinrath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C., Zimmermann, D., Scherer, R.,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Leeb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Pfurtscheller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(2007). A fully automated correction method of EOG artifacts in EEG recordings.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Clinical Neurophysiology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118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(1), 98–104. https://doi.org/https://doi.org/10.1016/j.clinph.2006.09.003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Shahbakhti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(2020).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Efficient Methods for Electroencephalogram Signal Denoising Master’s Final Degree Project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Shen, M., Zou, B., Li, X., Zheng, Y., Li, L., &amp; Zhang, L. (2021). Multi-source signal alignment and efficient multi-dimensional feature classification in the application of EEG-based subject-independent drowsiness detection.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Biomedical Signal Processing and Control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70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https://doi.org/10.1016/j.bspc.2021.103023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Tandle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Bhakti Vedanta Marg Vile Parle, S., -, M., Jog Professor Electronics, N.,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Chheta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(2016). Classification of Artefacts in EEG Signal Recordings and EOG Artefact Removal using EOG Subtraction. In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Communications on Applied Electronics (CAE)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(Vol. 4, Issue 1). www.caeaccess.org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978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86FF8-B08B-14EF-A105-83DA3623E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145E6AE-D372-F565-DE0E-0D0DA5493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840" y="213360"/>
            <a:ext cx="8636000" cy="4524895"/>
          </a:xfrm>
        </p:spPr>
        <p:txBody>
          <a:bodyPr/>
          <a:lstStyle/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Tang, X., &amp; Zhang, X. (2020). Conditional adversarial domain adaptation neural network for motor imagery EEG decoding.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Entropy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(1), 96. https://doi.org/10.3390/e22010096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Taran, S., &amp; Bajaj, V. (2019). Emotion recognition from single-channel EEG signals using a two-stage correlation and instantaneous frequency-based filtering method.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Computer Methods and Programs in Biomedicine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173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157–165. https://doi.org/10.1016/j.cmpb.2019.03.015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Walters-Williams, J., &amp; Li, Y. (2011). A New Approach to Denoising EEG Signals-Merger of Translation Invariant Wavelet and ICA. 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Biometrics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Bioinformatics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Issue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5).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Wang, K., Gou, C., Duan, Y., Lin, Y., Zheng, X., &amp; Wang, F.-Y. (2017). Generative adversarial networks: introduction and outlook.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IEEE/CAA Journal of </a:t>
            </a:r>
            <a:r>
              <a:rPr lang="en-US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Automatica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Sinica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(4), 588–598. https://doi.org/10.1109/JAS.2017.7510583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Wilroth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Bernhardsson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Heskebeck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Skoglund, M. A.,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Bergeling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C., &amp;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Alickovic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 (2023). Improving EEG-based decoding of the locus of auditory attention through domain adaptation.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Neural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Engineering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(6). https://doi.org/10.1088/1741-2552/ad0e7b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Wu, W., Ma, L.,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Lian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B.,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Cai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W., &amp; Zhao, X. (2022).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Few-Electrode EEG from the Wearable Devices Using Domain Adaptation for Depression Detection.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Biosensors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(12). https://doi.org/10.3390/bios12121087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Yadav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D.,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Yadav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&amp; </a:t>
            </a:r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Veer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 (2020).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comprehensive assessment of Brain Computer Interfaces: Recent trends and challenges. In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 of Neuroscience Methods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(Vol. 346). Elsevier B.V. https://doi.org/10.1016/j.jneumeth.2020.108918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Yao, Y., Plested, J., Gedeon, T., Liu, Y., &amp; Wang, Z. (n.d.).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Improved Techniques for Building EEG Feature Filters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http://www.ieee.org/publications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s-MX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Li, C., Lou, K., Wei, C., &amp; Liu, Q. (2022). 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Embedding decomposition for artifacts removal in EEG signals.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Neural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Engineering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19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(2). https://doi.org/10.1088/1741-2552/ac63eb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Zhang, H., Wei, C., Zhao, M., Liu, Q., &amp; Wu, H. (2021). A novel convolutional neural network model to remove muscle artifacts from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eeg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ICASSP, IEEE International Conference on Acoustics, Speech and Signal Processing - Proceedings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2021-June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1265–1269. https://doi.org/10.1109/ICASSP39728.2021.9414228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Zhang, H., Zhao, M., Wei, C.,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Mantini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D., Li, Z., &amp; Liu, Q. (2021a).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EEGdenoiseNet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 benchmark dataset for deep learning solutions of EEG denoising.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Neural </a:t>
            </a:r>
            <a:r>
              <a:rPr lang="es-MX" sz="1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Engineering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(5). https://doi.org/10.1088/1741-2552/ac2bf8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/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Zhang, Z., Yu, X., Rong, X., &amp; Iwata, M. (2022b). A Novel Multimodule Neural Network for EEG Denoising.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Access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MX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es-MX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49528–49541. https://doi.org/10.1109/ACCESS.2022.3173261</a:t>
            </a:r>
            <a:endParaRPr lang="es-MX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16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7EA2175-F9D9-49E4-2E19-AA983A259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49829"/>
              </p:ext>
            </p:extLst>
          </p:nvPr>
        </p:nvGraphicFramePr>
        <p:xfrm>
          <a:off x="284066" y="1152155"/>
          <a:ext cx="8395474" cy="3750722"/>
        </p:xfrm>
        <a:graphic>
          <a:graphicData uri="http://schemas.openxmlformats.org/drawingml/2006/table">
            <a:tbl>
              <a:tblPr firstRow="1" bandRow="1">
                <a:tableStyleId>{57D3CEEF-1FBE-4C0B-BF5B-973A6B0E033A}</a:tableStyleId>
              </a:tblPr>
              <a:tblGrid>
                <a:gridCol w="1332595">
                  <a:extLst>
                    <a:ext uri="{9D8B030D-6E8A-4147-A177-3AD203B41FA5}">
                      <a16:colId xmlns:a16="http://schemas.microsoft.com/office/drawing/2014/main" val="4028511336"/>
                    </a:ext>
                  </a:extLst>
                </a:gridCol>
                <a:gridCol w="845694">
                  <a:extLst>
                    <a:ext uri="{9D8B030D-6E8A-4147-A177-3AD203B41FA5}">
                      <a16:colId xmlns:a16="http://schemas.microsoft.com/office/drawing/2014/main" val="606311415"/>
                    </a:ext>
                  </a:extLst>
                </a:gridCol>
                <a:gridCol w="845696">
                  <a:extLst>
                    <a:ext uri="{9D8B030D-6E8A-4147-A177-3AD203B41FA5}">
                      <a16:colId xmlns:a16="http://schemas.microsoft.com/office/drawing/2014/main" val="170178210"/>
                    </a:ext>
                  </a:extLst>
                </a:gridCol>
                <a:gridCol w="845696">
                  <a:extLst>
                    <a:ext uri="{9D8B030D-6E8A-4147-A177-3AD203B41FA5}">
                      <a16:colId xmlns:a16="http://schemas.microsoft.com/office/drawing/2014/main" val="2471963672"/>
                    </a:ext>
                  </a:extLst>
                </a:gridCol>
                <a:gridCol w="828076">
                  <a:extLst>
                    <a:ext uri="{9D8B030D-6E8A-4147-A177-3AD203B41FA5}">
                      <a16:colId xmlns:a16="http://schemas.microsoft.com/office/drawing/2014/main" val="901151120"/>
                    </a:ext>
                  </a:extLst>
                </a:gridCol>
                <a:gridCol w="880934">
                  <a:extLst>
                    <a:ext uri="{9D8B030D-6E8A-4147-A177-3AD203B41FA5}">
                      <a16:colId xmlns:a16="http://schemas.microsoft.com/office/drawing/2014/main" val="4093664620"/>
                    </a:ext>
                  </a:extLst>
                </a:gridCol>
                <a:gridCol w="933789">
                  <a:extLst>
                    <a:ext uri="{9D8B030D-6E8A-4147-A177-3AD203B41FA5}">
                      <a16:colId xmlns:a16="http://schemas.microsoft.com/office/drawing/2014/main" val="2412579204"/>
                    </a:ext>
                  </a:extLst>
                </a:gridCol>
                <a:gridCol w="958014">
                  <a:extLst>
                    <a:ext uri="{9D8B030D-6E8A-4147-A177-3AD203B41FA5}">
                      <a16:colId xmlns:a16="http://schemas.microsoft.com/office/drawing/2014/main" val="2690392890"/>
                    </a:ext>
                  </a:extLst>
                </a:gridCol>
                <a:gridCol w="924980">
                  <a:extLst>
                    <a:ext uri="{9D8B030D-6E8A-4147-A177-3AD203B41FA5}">
                      <a16:colId xmlns:a16="http://schemas.microsoft.com/office/drawing/2014/main" val="1316334494"/>
                    </a:ext>
                  </a:extLst>
                </a:gridCol>
              </a:tblGrid>
              <a:tr h="244392">
                <a:tc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Clases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Precisión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Sensibilidad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Puntaje F1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Especificidad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76489"/>
                  </a:ext>
                </a:extLst>
              </a:tr>
              <a:tr h="757614">
                <a:tc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Artefacto de masticación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0.8269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0.8992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0.8734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0.8781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0.8495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0.8885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0.9514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0.9738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186107"/>
                  </a:ext>
                </a:extLst>
              </a:tr>
              <a:tr h="757614">
                <a:tc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Explosión de electrodo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0.9750 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0.9697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0.9750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0.8000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0.9750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0.8767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0.9998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0.9998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308188"/>
                  </a:ext>
                </a:extLst>
              </a:tr>
              <a:tr h="586540">
                <a:tc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Movimiento ocular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0.9189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0.9318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0.9210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0.9524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0.9200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0.9420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0.9781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0.9813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472086"/>
                  </a:ext>
                </a:extLst>
              </a:tr>
              <a:tr h="757614">
                <a:tc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Movimiento muscular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0.8513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0.9612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0.8558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0.9205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0.8535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0.9404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0.9548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0.9888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695631"/>
                  </a:ext>
                </a:extLst>
              </a:tr>
              <a:tr h="586540">
                <a:tc>
                  <a:txBody>
                    <a:bodyPr/>
                    <a:lstStyle/>
                    <a:p>
                      <a:pPr algn="ctr"/>
                      <a:r>
                        <a:rPr lang="es-MX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Artefacto de temblor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0.9042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0.8721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0.8904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0.8969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0.8972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0.8843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0.9881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0.9834</a:t>
                      </a:r>
                      <a:r>
                        <a:rPr lang="es-MX" dirty="0"/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425580"/>
                  </a:ext>
                </a:extLst>
              </a:tr>
            </a:tbl>
          </a:graphicData>
        </a:graphic>
      </p:graphicFrame>
      <p:sp>
        <p:nvSpPr>
          <p:cNvPr id="2" name="Rectangle 8">
            <a:extLst>
              <a:ext uri="{FF2B5EF4-FFF2-40B4-BE49-F238E27FC236}">
                <a16:creationId xmlns:a16="http://schemas.microsoft.com/office/drawing/2014/main" id="{59258030-CCA7-1F22-293A-577CC84AA54A}"/>
              </a:ext>
            </a:extLst>
          </p:cNvPr>
          <p:cNvSpPr/>
          <p:nvPr/>
        </p:nvSpPr>
        <p:spPr>
          <a:xfrm>
            <a:off x="580978" y="844378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Tabla V.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de clasificación por clase del dominio fuente y dominio objetivo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BDF764-5FD8-3342-96A0-B0BBA1C7BBF9}"/>
              </a:ext>
            </a:extLst>
          </p:cNvPr>
          <p:cNvSpPr txBox="1">
            <a:spLocks/>
          </p:cNvSpPr>
          <p:nvPr/>
        </p:nvSpPr>
        <p:spPr>
          <a:xfrm>
            <a:off x="464455" y="271678"/>
            <a:ext cx="82150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s-MX" b="1" dirty="0"/>
              <a:t>RESULTADOS – MÉTRICAS DE RENDIMIENTO</a:t>
            </a:r>
          </a:p>
        </p:txBody>
      </p:sp>
    </p:spTree>
    <p:extLst>
      <p:ext uri="{BB962C8B-B14F-4D97-AF65-F5344CB8AC3E}">
        <p14:creationId xmlns:p14="http://schemas.microsoft.com/office/powerpoint/2010/main" val="166136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CCB71-3C3D-5720-9175-0C7855CA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D393-BC48-6581-C69F-6301D4FB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</p:spPr>
        <p:txBody>
          <a:bodyPr/>
          <a:lstStyle/>
          <a:p>
            <a:pPr algn="ctr"/>
            <a:r>
              <a:rPr lang="es-MX" b="1" noProof="0" dirty="0"/>
              <a:t>¿QUÉ ES UNA SEÑAL EEG?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35FB4F4-EF14-A85C-C469-8FB6E87F10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0000" y="771623"/>
                <a:ext cx="7704000" cy="1250664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MX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 ondas registradas reflejan la </a:t>
                </a:r>
                <a:r>
                  <a:rPr lang="es-MX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actividad eléctrica cortical </a:t>
                </a:r>
                <a:r>
                  <a:rPr lang="es-MX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cuya intensidad se mide en microvoltios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s-MX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s-MX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Esto ocurre mediante un estímulo asociado con </a:t>
                </a:r>
                <a:r>
                  <a:rPr lang="es-MX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un evento sensorial</a:t>
                </a:r>
                <a:r>
                  <a:rPr lang="es-MX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s-MX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cognitivo</a:t>
                </a:r>
                <a:r>
                  <a:rPr lang="es-MX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o </a:t>
                </a:r>
                <a:r>
                  <a:rPr lang="es-MX" sz="1600" b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motor</a:t>
                </a:r>
                <a:r>
                  <a:rPr lang="es-MX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específico </a:t>
                </a:r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(Jackson &amp; </a:t>
                </a:r>
                <a:r>
                  <a:rPr lang="es-MX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Bolger</a:t>
                </a:r>
                <a:r>
                  <a:rPr lang="es-MX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2014)</a:t>
                </a:r>
                <a:r>
                  <a:rPr lang="es-MX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es-MX" sz="1600" dirty="0"/>
              </a:p>
              <a:p>
                <a:pPr marL="0" indent="0" algn="just">
                  <a:buNone/>
                </a:pPr>
                <a:endParaRPr lang="es-MX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35FB4F4-EF14-A85C-C469-8FB6E87F10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771623"/>
                <a:ext cx="7704000" cy="1250664"/>
              </a:xfrm>
              <a:blipFill>
                <a:blip r:embed="rId2"/>
                <a:stretch>
                  <a:fillRect l="-396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80EB2E6-4E50-A4A7-B026-99F749FFC7D1}"/>
              </a:ext>
            </a:extLst>
          </p:cNvPr>
          <p:cNvGrpSpPr/>
          <p:nvPr/>
        </p:nvGrpSpPr>
        <p:grpSpPr>
          <a:xfrm>
            <a:off x="2426846" y="2064264"/>
            <a:ext cx="4414993" cy="2516934"/>
            <a:chOff x="383427" y="2236675"/>
            <a:chExt cx="4869928" cy="2652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25333D-19CF-278B-C5D6-FD9087E2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35"/>
            <a:stretch/>
          </p:blipFill>
          <p:spPr>
            <a:xfrm>
              <a:off x="461645" y="2236675"/>
              <a:ext cx="4791710" cy="26523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28407E-3F34-CF97-E8B2-994E3DA45D8B}"/>
                </a:ext>
              </a:extLst>
            </p:cNvPr>
            <p:cNvSpPr/>
            <p:nvPr/>
          </p:nvSpPr>
          <p:spPr>
            <a:xfrm>
              <a:off x="461645" y="2236675"/>
              <a:ext cx="513715" cy="3350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FAC89F-C77F-ABA4-CB2C-24C98A104613}"/>
                </a:ext>
              </a:extLst>
            </p:cNvPr>
            <p:cNvSpPr/>
            <p:nvPr/>
          </p:nvSpPr>
          <p:spPr>
            <a:xfrm>
              <a:off x="1406525" y="4339795"/>
              <a:ext cx="856615" cy="3350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Tiempo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610FA35-86F6-6BD1-269C-312E586D7A99}"/>
                    </a:ext>
                  </a:extLst>
                </p:cNvPr>
                <p:cNvSpPr/>
                <p:nvPr/>
              </p:nvSpPr>
              <p:spPr>
                <a:xfrm rot="16200000">
                  <a:off x="-44983" y="3395287"/>
                  <a:ext cx="1191895" cy="33507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Amplitud </a:t>
                  </a:r>
                  <a14:m>
                    <m:oMath xmlns:m="http://schemas.openxmlformats.org/officeDocument/2006/math">
                      <m:r>
                        <a:rPr lang="es-MX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a14:m>
                  <a:r>
                    <a:rPr lang="es-MX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610FA35-86F6-6BD1-269C-312E586D7A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4983" y="3395287"/>
                  <a:ext cx="1191895" cy="335075"/>
                </a:xfrm>
                <a:prstGeom prst="rect">
                  <a:avLst/>
                </a:prstGeom>
                <a:blipFill>
                  <a:blip r:embed="rId4"/>
                  <a:stretch>
                    <a:fillRect r="-159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CEFC450-622F-D0A8-AFB6-E6876F7F775E}"/>
              </a:ext>
            </a:extLst>
          </p:cNvPr>
          <p:cNvSpPr txBox="1"/>
          <p:nvPr/>
        </p:nvSpPr>
        <p:spPr>
          <a:xfrm>
            <a:off x="3460376" y="1683937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E05F51-4A55-FAB6-FFE7-2D0F3A01A49B}"/>
              </a:ext>
            </a:extLst>
          </p:cNvPr>
          <p:cNvSpPr txBox="1"/>
          <p:nvPr/>
        </p:nvSpPr>
        <p:spPr>
          <a:xfrm>
            <a:off x="5036659" y="1683937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Banda de frecuencia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2C9443-40F8-D08C-F0E4-B2BE81ACA8F6}"/>
              </a:ext>
            </a:extLst>
          </p:cNvPr>
          <p:cNvSpPr/>
          <p:nvPr/>
        </p:nvSpPr>
        <p:spPr>
          <a:xfrm>
            <a:off x="580980" y="4581198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Fig. 2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Ondas </a:t>
            </a: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cerebrales, principales frecuencias de las ondas y estados cerebrales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F187E9-21F1-1A85-B57E-195D6FB710A1}"/>
              </a:ext>
            </a:extLst>
          </p:cNvPr>
          <p:cNvSpPr txBox="1"/>
          <p:nvPr/>
        </p:nvSpPr>
        <p:spPr>
          <a:xfrm>
            <a:off x="6787459" y="2064264"/>
            <a:ext cx="832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0.5-4</a:t>
            </a:r>
            <a:r>
              <a:rPr lang="en-US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Hz</a:t>
            </a:r>
            <a:endParaRPr lang="en-US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anken Grotesk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C6F967-981D-6521-B2B4-62BC8E56C921}"/>
              </a:ext>
            </a:extLst>
          </p:cNvPr>
          <p:cNvSpPr txBox="1"/>
          <p:nvPr/>
        </p:nvSpPr>
        <p:spPr>
          <a:xfrm>
            <a:off x="6787459" y="2603309"/>
            <a:ext cx="83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4-7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Hz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CCAF49-F098-0E8C-F522-C0CCACF85397}"/>
              </a:ext>
            </a:extLst>
          </p:cNvPr>
          <p:cNvSpPr txBox="1"/>
          <p:nvPr/>
        </p:nvSpPr>
        <p:spPr>
          <a:xfrm>
            <a:off x="6787459" y="3164602"/>
            <a:ext cx="83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8-12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Hz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0F26DE-5445-778A-9915-BD3DEA2CA086}"/>
              </a:ext>
            </a:extLst>
          </p:cNvPr>
          <p:cNvSpPr txBox="1"/>
          <p:nvPr/>
        </p:nvSpPr>
        <p:spPr>
          <a:xfrm>
            <a:off x="6787459" y="3768826"/>
            <a:ext cx="83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13-30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Hz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A8AE33-820D-C8B6-2C90-B64599866018}"/>
              </a:ext>
            </a:extLst>
          </p:cNvPr>
          <p:cNvSpPr txBox="1"/>
          <p:nvPr/>
        </p:nvSpPr>
        <p:spPr>
          <a:xfrm>
            <a:off x="6787459" y="4245494"/>
            <a:ext cx="83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&gt;30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anken Grotesk"/>
              </a:rPr>
              <a:t>Hz</a:t>
            </a:r>
          </a:p>
        </p:txBody>
      </p:sp>
    </p:spTree>
    <p:extLst>
      <p:ext uri="{BB962C8B-B14F-4D97-AF65-F5344CB8AC3E}">
        <p14:creationId xmlns:p14="http://schemas.microsoft.com/office/powerpoint/2010/main" val="1949701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DA349-D782-E838-284F-959D97A6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4D8137A-5D90-BF65-78C9-5D3FA8A37619}"/>
              </a:ext>
            </a:extLst>
          </p:cNvPr>
          <p:cNvSpPr txBox="1"/>
          <p:nvPr/>
        </p:nvSpPr>
        <p:spPr>
          <a:xfrm>
            <a:off x="580980" y="2575261"/>
            <a:ext cx="1863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 del cerebro</a:t>
            </a:r>
            <a:endParaRPr lang="es-MX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FA6F2-CD57-EA46-FE1A-1F1F441B754E}"/>
              </a:ext>
            </a:extLst>
          </p:cNvPr>
          <p:cNvSpPr txBox="1"/>
          <p:nvPr/>
        </p:nvSpPr>
        <p:spPr>
          <a:xfrm>
            <a:off x="6293614" y="1017725"/>
            <a:ext cx="2431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latin typeface="Times New Roman" panose="02020603050405020304" pitchFamily="18" charset="0"/>
              </a:rPr>
              <a:t>Del cerebro al electrodo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D99646-ED08-9D00-40AD-AC898E32D0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7" t="11858" r="18899" b="4229"/>
          <a:stretch/>
        </p:blipFill>
        <p:spPr bwMode="auto">
          <a:xfrm>
            <a:off x="2968471" y="1075330"/>
            <a:ext cx="3207058" cy="29928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F58204-1F56-7E4F-03C3-77F34709C115}"/>
              </a:ext>
            </a:extLst>
          </p:cNvPr>
          <p:cNvSpPr/>
          <p:nvPr/>
        </p:nvSpPr>
        <p:spPr>
          <a:xfrm>
            <a:off x="580980" y="4251115"/>
            <a:ext cx="7982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Fig. 3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Propagación de la señal neuronal a través de las capas del cerebro, duramadre, cráneo y gel del electrodo hasta llegar al electrodo. Fuente: (Jackson &amp; </a:t>
            </a:r>
            <a:r>
              <a:rPr lang="es-MX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Bolger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2014).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8F7A2-2D36-D4B5-FF8B-3FA28EECB88B}"/>
              </a:ext>
            </a:extLst>
          </p:cNvPr>
          <p:cNvSpPr txBox="1"/>
          <p:nvPr/>
        </p:nvSpPr>
        <p:spPr>
          <a:xfrm>
            <a:off x="6192648" y="1417339"/>
            <a:ext cx="26334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señal EEG atraviesa capas como la </a:t>
            </a:r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duramadre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el </a:t>
            </a:r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cráneo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el </a:t>
            </a:r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cuero cabelludo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usando el gel conductor y capacitancia para llegar al </a:t>
            </a:r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electrodo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mínima atenuación.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78014-162A-B546-0D16-8AF70D391E34}"/>
              </a:ext>
            </a:extLst>
          </p:cNvPr>
          <p:cNvSpPr txBox="1"/>
          <p:nvPr/>
        </p:nvSpPr>
        <p:spPr>
          <a:xfrm>
            <a:off x="317853" y="2913815"/>
            <a:ext cx="275300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conducción de volumen permite que la señal EEG viaje a través del cerebro, influenciada por las propiedades eléctricas de los tejidos.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531486-59F5-11A2-8748-A31DE7E3A391}"/>
              </a:ext>
            </a:extLst>
          </p:cNvPr>
          <p:cNvSpPr txBox="1">
            <a:spLocks/>
          </p:cNvSpPr>
          <p:nvPr/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s-MX" b="1" dirty="0"/>
              <a:t>PROPAGACIÓN DE LA SEÑAL NEURONAL</a:t>
            </a:r>
          </a:p>
        </p:txBody>
      </p:sp>
    </p:spTree>
    <p:extLst>
      <p:ext uri="{BB962C8B-B14F-4D97-AF65-F5344CB8AC3E}">
        <p14:creationId xmlns:p14="http://schemas.microsoft.com/office/powerpoint/2010/main" val="365380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968A2D9D-9547-071E-82E7-EB1A642DF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1">
            <a:extLst>
              <a:ext uri="{FF2B5EF4-FFF2-40B4-BE49-F238E27FC236}">
                <a16:creationId xmlns:a16="http://schemas.microsoft.com/office/drawing/2014/main" id="{A39F2088-9D0A-23E6-0104-1DFDB5B8BCD3}"/>
              </a:ext>
            </a:extLst>
          </p:cNvPr>
          <p:cNvSpPr txBox="1"/>
          <p:nvPr/>
        </p:nvSpPr>
        <p:spPr>
          <a:xfrm>
            <a:off x="5002557" y="1826294"/>
            <a:ext cx="789373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Hanken Grotesk"/>
                <a:cs typeface="Times New Roman" panose="02020603050405020304" pitchFamily="18" charset="0"/>
                <a:sym typeface="Hanken Grotesk"/>
              </a:rPr>
              <a:t>Origen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Hanken Grotesk"/>
              <a:cs typeface="Times New Roman" panose="02020603050405020304" pitchFamily="18" charset="0"/>
              <a:sym typeface="Hanken Grotesk"/>
            </a:endParaRPr>
          </a:p>
        </p:txBody>
      </p:sp>
      <p:sp>
        <p:nvSpPr>
          <p:cNvPr id="621" name="Google Shape;621;p51">
            <a:extLst>
              <a:ext uri="{FF2B5EF4-FFF2-40B4-BE49-F238E27FC236}">
                <a16:creationId xmlns:a16="http://schemas.microsoft.com/office/drawing/2014/main" id="{708F3FE8-2B7F-1056-8EA4-30A0B7999B6A}"/>
              </a:ext>
            </a:extLst>
          </p:cNvPr>
          <p:cNvSpPr txBox="1"/>
          <p:nvPr/>
        </p:nvSpPr>
        <p:spPr>
          <a:xfrm>
            <a:off x="6063903" y="1721041"/>
            <a:ext cx="2273865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Hanken Grotesk"/>
                <a:cs typeface="Times New Roman" panose="02020603050405020304" pitchFamily="18" charset="0"/>
                <a:sym typeface="Hanken Grotesk"/>
              </a:rPr>
              <a:t>Ocular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Hanken Grotesk"/>
                <a:cs typeface="Times New Roman" panose="02020603050405020304" pitchFamily="18" charset="0"/>
                <a:sym typeface="Hanken Grotesk"/>
              </a:rPr>
              <a:t>Muscular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Hanken Grotesk"/>
                <a:cs typeface="Times New Roman" panose="02020603050405020304" pitchFamily="18" charset="0"/>
                <a:sym typeface="Hanken Grotesk"/>
              </a:rPr>
              <a:t>Cardiaco</a:t>
            </a:r>
          </a:p>
        </p:txBody>
      </p:sp>
      <p:sp>
        <p:nvSpPr>
          <p:cNvPr id="623" name="Google Shape;623;p51">
            <a:extLst>
              <a:ext uri="{FF2B5EF4-FFF2-40B4-BE49-F238E27FC236}">
                <a16:creationId xmlns:a16="http://schemas.microsoft.com/office/drawing/2014/main" id="{84FCD69E-9DB5-2975-4C53-FF05103B3B9A}"/>
              </a:ext>
            </a:extLst>
          </p:cNvPr>
          <p:cNvSpPr txBox="1"/>
          <p:nvPr/>
        </p:nvSpPr>
        <p:spPr>
          <a:xfrm>
            <a:off x="6135176" y="3284070"/>
            <a:ext cx="2273864" cy="93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Hanken Grotesk"/>
                <a:cs typeface="Times New Roman" panose="02020603050405020304" pitchFamily="18" charset="0"/>
                <a:sym typeface="Hanken Grotesk"/>
              </a:rPr>
              <a:t>Instrumental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ea typeface="Hanken Grotesk"/>
                <a:cs typeface="Times New Roman" panose="02020603050405020304" pitchFamily="18" charset="0"/>
                <a:sym typeface="Hanken Grotesk"/>
              </a:rPr>
              <a:t>Interferencias</a:t>
            </a:r>
            <a:endParaRPr lang="es-MX" noProof="0" dirty="0">
              <a:solidFill>
                <a:schemeClr val="dk1"/>
              </a:solidFill>
              <a:latin typeface="Times New Roman" panose="02020603050405020304" pitchFamily="18" charset="0"/>
              <a:ea typeface="Hanken Grotesk"/>
              <a:cs typeface="Times New Roman" panose="02020603050405020304" pitchFamily="18" charset="0"/>
              <a:sym typeface="Hanken Grotesk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noProof="0" dirty="0">
                <a:solidFill>
                  <a:schemeClr val="dk1"/>
                </a:solidFill>
                <a:latin typeface="Times New Roman" panose="02020603050405020304" pitchFamily="18" charset="0"/>
                <a:ea typeface="Hanken Grotesk"/>
                <a:cs typeface="Times New Roman" panose="02020603050405020304" pitchFamily="18" charset="0"/>
                <a:sym typeface="Hanken Grotesk"/>
              </a:rPr>
              <a:t>Movimientos bruscos del sensor EEG</a:t>
            </a:r>
          </a:p>
        </p:txBody>
      </p:sp>
      <p:sp>
        <p:nvSpPr>
          <p:cNvPr id="624" name="Google Shape;624;p51">
            <a:extLst>
              <a:ext uri="{FF2B5EF4-FFF2-40B4-BE49-F238E27FC236}">
                <a16:creationId xmlns:a16="http://schemas.microsoft.com/office/drawing/2014/main" id="{889F461C-DA29-ADE5-0657-63C444F82580}"/>
              </a:ext>
            </a:extLst>
          </p:cNvPr>
          <p:cNvSpPr txBox="1"/>
          <p:nvPr/>
        </p:nvSpPr>
        <p:spPr>
          <a:xfrm>
            <a:off x="292687" y="2400984"/>
            <a:ext cx="1374900" cy="76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noProof="0" dirty="0">
                <a:solidFill>
                  <a:schemeClr val="dk1"/>
                </a:solidFill>
                <a:latin typeface="Times New Roman" panose="02020603050405020304" pitchFamily="18" charset="0"/>
                <a:ea typeface="Figtree Black"/>
                <a:cs typeface="Times New Roman" panose="02020603050405020304" pitchFamily="18" charset="0"/>
                <a:sym typeface="Figtree Black"/>
              </a:rPr>
              <a:t>Tipos de artefactos</a:t>
            </a:r>
          </a:p>
        </p:txBody>
      </p:sp>
      <p:sp>
        <p:nvSpPr>
          <p:cNvPr id="625" name="Google Shape;625;p51">
            <a:extLst>
              <a:ext uri="{FF2B5EF4-FFF2-40B4-BE49-F238E27FC236}">
                <a16:creationId xmlns:a16="http://schemas.microsoft.com/office/drawing/2014/main" id="{A4BDD15A-559C-A021-73D7-C02BFF19A862}"/>
              </a:ext>
            </a:extLst>
          </p:cNvPr>
          <p:cNvSpPr txBox="1"/>
          <p:nvPr/>
        </p:nvSpPr>
        <p:spPr>
          <a:xfrm>
            <a:off x="2511762" y="1828052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noProof="0" dirty="0">
                <a:solidFill>
                  <a:schemeClr val="lt1"/>
                </a:solidFill>
                <a:latin typeface="Times New Roman" panose="02020603050405020304" pitchFamily="18" charset="0"/>
                <a:ea typeface="Figtree Black"/>
                <a:cs typeface="Times New Roman" panose="02020603050405020304" pitchFamily="18" charset="0"/>
                <a:sym typeface="Figtree Black"/>
              </a:rPr>
              <a:t>Artefactos fisiológicos</a:t>
            </a:r>
          </a:p>
        </p:txBody>
      </p:sp>
      <p:sp>
        <p:nvSpPr>
          <p:cNvPr id="628" name="Google Shape;628;p51">
            <a:extLst>
              <a:ext uri="{FF2B5EF4-FFF2-40B4-BE49-F238E27FC236}">
                <a16:creationId xmlns:a16="http://schemas.microsoft.com/office/drawing/2014/main" id="{1B27E2AE-CED4-ABBA-03D4-90D9C7E5917F}"/>
              </a:ext>
            </a:extLst>
          </p:cNvPr>
          <p:cNvSpPr txBox="1"/>
          <p:nvPr/>
        </p:nvSpPr>
        <p:spPr>
          <a:xfrm>
            <a:off x="2511762" y="3503957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Times New Roman" panose="02020603050405020304" pitchFamily="18" charset="0"/>
                <a:ea typeface="Figtree Black"/>
                <a:cs typeface="Times New Roman" panose="02020603050405020304" pitchFamily="18" charset="0"/>
                <a:sym typeface="Figtree Black"/>
              </a:rPr>
              <a:t>Artefactos no fisiologicos</a:t>
            </a:r>
            <a:endParaRPr sz="1500" dirty="0">
              <a:solidFill>
                <a:schemeClr val="lt1"/>
              </a:solidFill>
              <a:latin typeface="Times New Roman" panose="02020603050405020304" pitchFamily="18" charset="0"/>
              <a:ea typeface="Figtree Black"/>
              <a:cs typeface="Times New Roman" panose="02020603050405020304" pitchFamily="18" charset="0"/>
              <a:sym typeface="Figtree Black"/>
            </a:endParaRPr>
          </a:p>
        </p:txBody>
      </p:sp>
      <p:cxnSp>
        <p:nvCxnSpPr>
          <p:cNvPr id="629" name="Google Shape;629;p51">
            <a:extLst>
              <a:ext uri="{FF2B5EF4-FFF2-40B4-BE49-F238E27FC236}">
                <a16:creationId xmlns:a16="http://schemas.microsoft.com/office/drawing/2014/main" id="{8439AB38-D78C-46C3-0002-33A703B129F7}"/>
              </a:ext>
            </a:extLst>
          </p:cNvPr>
          <p:cNvCxnSpPr>
            <a:cxnSpLocks/>
            <a:stCxn id="624" idx="3"/>
            <a:endCxn id="625" idx="1"/>
          </p:cNvCxnSpPr>
          <p:nvPr/>
        </p:nvCxnSpPr>
        <p:spPr>
          <a:xfrm flipV="1">
            <a:off x="1667587" y="2065202"/>
            <a:ext cx="844175" cy="717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1">
            <a:extLst>
              <a:ext uri="{FF2B5EF4-FFF2-40B4-BE49-F238E27FC236}">
                <a16:creationId xmlns:a16="http://schemas.microsoft.com/office/drawing/2014/main" id="{1415563F-4EDF-D85E-612B-D48DFA05C34F}"/>
              </a:ext>
            </a:extLst>
          </p:cNvPr>
          <p:cNvCxnSpPr>
            <a:cxnSpLocks/>
            <a:stCxn id="624" idx="3"/>
            <a:endCxn id="628" idx="1"/>
          </p:cNvCxnSpPr>
          <p:nvPr/>
        </p:nvCxnSpPr>
        <p:spPr>
          <a:xfrm>
            <a:off x="1667587" y="2782602"/>
            <a:ext cx="844175" cy="95850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620;p51">
            <a:extLst>
              <a:ext uri="{FF2B5EF4-FFF2-40B4-BE49-F238E27FC236}">
                <a16:creationId xmlns:a16="http://schemas.microsoft.com/office/drawing/2014/main" id="{3BB630B2-9E98-89FB-29E4-FC1B4EAE8034}"/>
              </a:ext>
            </a:extLst>
          </p:cNvPr>
          <p:cNvSpPr txBox="1"/>
          <p:nvPr/>
        </p:nvSpPr>
        <p:spPr>
          <a:xfrm>
            <a:off x="5002557" y="3503957"/>
            <a:ext cx="789373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Hanken Grotesk"/>
                <a:cs typeface="Times New Roman" panose="02020603050405020304" pitchFamily="18" charset="0"/>
                <a:sym typeface="Hanken Grotesk"/>
              </a:rPr>
              <a:t>Origen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Hanken Grotesk"/>
              <a:cs typeface="Times New Roman" panose="02020603050405020304" pitchFamily="18" charset="0"/>
              <a:sym typeface="Hanken Grotesk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22F8C9-B523-987B-735B-792AFA6E32EE}"/>
              </a:ext>
            </a:extLst>
          </p:cNvPr>
          <p:cNvCxnSpPr>
            <a:cxnSpLocks/>
            <a:stCxn id="625" idx="3"/>
            <a:endCxn id="620" idx="1"/>
          </p:cNvCxnSpPr>
          <p:nvPr/>
        </p:nvCxnSpPr>
        <p:spPr>
          <a:xfrm flipV="1">
            <a:off x="4675362" y="2063444"/>
            <a:ext cx="327195" cy="17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F1FDE2-A468-9682-C3D4-BD2A3B0B14A4}"/>
              </a:ext>
            </a:extLst>
          </p:cNvPr>
          <p:cNvCxnSpPr>
            <a:cxnSpLocks/>
            <a:stCxn id="628" idx="3"/>
            <a:endCxn id="10" idx="1"/>
          </p:cNvCxnSpPr>
          <p:nvPr/>
        </p:nvCxnSpPr>
        <p:spPr>
          <a:xfrm>
            <a:off x="4675362" y="3741107"/>
            <a:ext cx="3271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A3492A-09DF-2497-EC04-91FA367E3C67}"/>
              </a:ext>
            </a:extLst>
          </p:cNvPr>
          <p:cNvCxnSpPr>
            <a:cxnSpLocks/>
            <a:stCxn id="620" idx="3"/>
          </p:cNvCxnSpPr>
          <p:nvPr/>
        </p:nvCxnSpPr>
        <p:spPr>
          <a:xfrm>
            <a:off x="5791930" y="2063444"/>
            <a:ext cx="2719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D93EDA-3D66-FDB2-B93D-BF84A834C6A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791930" y="3741107"/>
            <a:ext cx="327195" cy="67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536AC072-0480-7E75-E5F4-6904359B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</p:spPr>
        <p:txBody>
          <a:bodyPr/>
          <a:lstStyle/>
          <a:p>
            <a:pPr algn="ctr"/>
            <a:r>
              <a:rPr lang="es-MX" b="1" dirty="0"/>
              <a:t>ARTEFACTOS EN SEÑAL EEG</a:t>
            </a:r>
            <a:endParaRPr lang="es-MX" b="1" noProof="0" dirty="0"/>
          </a:p>
        </p:txBody>
      </p:sp>
      <p:sp>
        <p:nvSpPr>
          <p:cNvPr id="30" name="Google Shape;9346;p75">
            <a:extLst>
              <a:ext uri="{FF2B5EF4-FFF2-40B4-BE49-F238E27FC236}">
                <a16:creationId xmlns:a16="http://schemas.microsoft.com/office/drawing/2014/main" id="{DD4EF377-A012-D562-4080-461021BFED44}"/>
              </a:ext>
            </a:extLst>
          </p:cNvPr>
          <p:cNvSpPr/>
          <p:nvPr/>
        </p:nvSpPr>
        <p:spPr>
          <a:xfrm>
            <a:off x="7122755" y="2409355"/>
            <a:ext cx="353180" cy="31458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9440;p75">
            <a:extLst>
              <a:ext uri="{FF2B5EF4-FFF2-40B4-BE49-F238E27FC236}">
                <a16:creationId xmlns:a16="http://schemas.microsoft.com/office/drawing/2014/main" id="{64F83CE9-5A83-0104-AD3B-6F43ECBFE1DA}"/>
              </a:ext>
            </a:extLst>
          </p:cNvPr>
          <p:cNvGrpSpPr/>
          <p:nvPr/>
        </p:nvGrpSpPr>
        <p:grpSpPr>
          <a:xfrm>
            <a:off x="7020622" y="1669152"/>
            <a:ext cx="356020" cy="230770"/>
            <a:chOff x="-27728850" y="2382950"/>
            <a:chExt cx="297750" cy="193000"/>
          </a:xfrm>
          <a:solidFill>
            <a:schemeClr val="bg1">
              <a:lumMod val="10000"/>
            </a:schemeClr>
          </a:solidFill>
        </p:grpSpPr>
        <p:sp>
          <p:nvSpPr>
            <p:cNvPr id="32" name="Google Shape;9441;p75">
              <a:extLst>
                <a:ext uri="{FF2B5EF4-FFF2-40B4-BE49-F238E27FC236}">
                  <a16:creationId xmlns:a16="http://schemas.microsoft.com/office/drawing/2014/main" id="{01D0DEB0-8E3D-9CA0-DA88-BB77A30B7BD7}"/>
                </a:ext>
              </a:extLst>
            </p:cNvPr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42;p75">
              <a:extLst>
                <a:ext uri="{FF2B5EF4-FFF2-40B4-BE49-F238E27FC236}">
                  <a16:creationId xmlns:a16="http://schemas.microsoft.com/office/drawing/2014/main" id="{259F9A8A-8E29-785B-6C37-4704452F0A07}"/>
                </a:ext>
              </a:extLst>
            </p:cNvPr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43;p75">
              <a:extLst>
                <a:ext uri="{FF2B5EF4-FFF2-40B4-BE49-F238E27FC236}">
                  <a16:creationId xmlns:a16="http://schemas.microsoft.com/office/drawing/2014/main" id="{CDAF013A-F83E-E245-622C-D6A6736698D0}"/>
                </a:ext>
              </a:extLst>
            </p:cNvPr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809;p76">
            <a:extLst>
              <a:ext uri="{FF2B5EF4-FFF2-40B4-BE49-F238E27FC236}">
                <a16:creationId xmlns:a16="http://schemas.microsoft.com/office/drawing/2014/main" id="{B68F5667-D80A-9E91-6393-45661FACC06C}"/>
              </a:ext>
            </a:extLst>
          </p:cNvPr>
          <p:cNvGrpSpPr/>
          <p:nvPr/>
        </p:nvGrpSpPr>
        <p:grpSpPr>
          <a:xfrm>
            <a:off x="7274768" y="1938538"/>
            <a:ext cx="328071" cy="349427"/>
            <a:chOff x="5421475" y="1945825"/>
            <a:chExt cx="278050" cy="296150"/>
          </a:xfrm>
        </p:grpSpPr>
        <p:sp>
          <p:nvSpPr>
            <p:cNvPr id="36" name="Google Shape;9810;p76">
              <a:extLst>
                <a:ext uri="{FF2B5EF4-FFF2-40B4-BE49-F238E27FC236}">
                  <a16:creationId xmlns:a16="http://schemas.microsoft.com/office/drawing/2014/main" id="{1340A34F-5230-5108-027A-A001DA91FA82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11;p76">
              <a:extLst>
                <a:ext uri="{FF2B5EF4-FFF2-40B4-BE49-F238E27FC236}">
                  <a16:creationId xmlns:a16="http://schemas.microsoft.com/office/drawing/2014/main" id="{C3FE2153-BCA0-8551-066E-16A361E7CB6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12;p76">
              <a:extLst>
                <a:ext uri="{FF2B5EF4-FFF2-40B4-BE49-F238E27FC236}">
                  <a16:creationId xmlns:a16="http://schemas.microsoft.com/office/drawing/2014/main" id="{12ADECEB-7585-0884-1398-AC180842B0B8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13;p76">
              <a:extLst>
                <a:ext uri="{FF2B5EF4-FFF2-40B4-BE49-F238E27FC236}">
                  <a16:creationId xmlns:a16="http://schemas.microsoft.com/office/drawing/2014/main" id="{8644A7B6-F34A-5FB0-19EA-11199E3988E7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14;p76">
              <a:extLst>
                <a:ext uri="{FF2B5EF4-FFF2-40B4-BE49-F238E27FC236}">
                  <a16:creationId xmlns:a16="http://schemas.microsoft.com/office/drawing/2014/main" id="{C9D43878-2D29-0A43-95DD-6291153D3810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15;p76">
              <a:extLst>
                <a:ext uri="{FF2B5EF4-FFF2-40B4-BE49-F238E27FC236}">
                  <a16:creationId xmlns:a16="http://schemas.microsoft.com/office/drawing/2014/main" id="{F1EBEA76-05FD-3A7B-DC53-60C0B166458A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16;p76">
              <a:extLst>
                <a:ext uri="{FF2B5EF4-FFF2-40B4-BE49-F238E27FC236}">
                  <a16:creationId xmlns:a16="http://schemas.microsoft.com/office/drawing/2014/main" id="{1B0A4493-0F3D-E1F7-DFE0-9BCC26DF91FB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17;p76">
              <a:extLst>
                <a:ext uri="{FF2B5EF4-FFF2-40B4-BE49-F238E27FC236}">
                  <a16:creationId xmlns:a16="http://schemas.microsoft.com/office/drawing/2014/main" id="{49ABBA7E-F768-8433-8334-CB0CB8BC589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9786;p76">
            <a:extLst>
              <a:ext uri="{FF2B5EF4-FFF2-40B4-BE49-F238E27FC236}">
                <a16:creationId xmlns:a16="http://schemas.microsoft.com/office/drawing/2014/main" id="{C75F4F66-F8A6-D5C7-7C29-056AA6CBB978}"/>
              </a:ext>
            </a:extLst>
          </p:cNvPr>
          <p:cNvGrpSpPr/>
          <p:nvPr/>
        </p:nvGrpSpPr>
        <p:grpSpPr>
          <a:xfrm>
            <a:off x="7686999" y="3127374"/>
            <a:ext cx="351315" cy="348513"/>
            <a:chOff x="6167350" y="2672800"/>
            <a:chExt cx="297750" cy="295375"/>
          </a:xfrm>
          <a:solidFill>
            <a:schemeClr val="bg1">
              <a:lumMod val="10000"/>
            </a:schemeClr>
          </a:solidFill>
        </p:grpSpPr>
        <p:sp>
          <p:nvSpPr>
            <p:cNvPr id="48" name="Google Shape;9787;p76">
              <a:extLst>
                <a:ext uri="{FF2B5EF4-FFF2-40B4-BE49-F238E27FC236}">
                  <a16:creationId xmlns:a16="http://schemas.microsoft.com/office/drawing/2014/main" id="{BA16F1EE-E392-6B7E-6DF0-5BAC82CC5D24}"/>
                </a:ext>
              </a:extLst>
            </p:cNvPr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88;p76">
              <a:extLst>
                <a:ext uri="{FF2B5EF4-FFF2-40B4-BE49-F238E27FC236}">
                  <a16:creationId xmlns:a16="http://schemas.microsoft.com/office/drawing/2014/main" id="{02A20ABC-B2BE-F6FB-5BFB-9EB5A31F99C8}"/>
                </a:ext>
              </a:extLst>
            </p:cNvPr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89;p76">
              <a:extLst>
                <a:ext uri="{FF2B5EF4-FFF2-40B4-BE49-F238E27FC236}">
                  <a16:creationId xmlns:a16="http://schemas.microsoft.com/office/drawing/2014/main" id="{58C3DFD4-7CF7-0CD1-553F-72495BF02310}"/>
                </a:ext>
              </a:extLst>
            </p:cNvPr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790;p76">
              <a:extLst>
                <a:ext uri="{FF2B5EF4-FFF2-40B4-BE49-F238E27FC236}">
                  <a16:creationId xmlns:a16="http://schemas.microsoft.com/office/drawing/2014/main" id="{F27AC7C8-375F-C76C-3A78-7FF5E5EE494D}"/>
                </a:ext>
              </a:extLst>
            </p:cNvPr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791;p76">
              <a:extLst>
                <a:ext uri="{FF2B5EF4-FFF2-40B4-BE49-F238E27FC236}">
                  <a16:creationId xmlns:a16="http://schemas.microsoft.com/office/drawing/2014/main" id="{2FE57597-E84D-12D3-A5B8-CB7331CF0E63}"/>
                </a:ext>
              </a:extLst>
            </p:cNvPr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868;p76">
            <a:extLst>
              <a:ext uri="{FF2B5EF4-FFF2-40B4-BE49-F238E27FC236}">
                <a16:creationId xmlns:a16="http://schemas.microsoft.com/office/drawing/2014/main" id="{19095446-4668-BD4C-8CD2-484433B1063B}"/>
              </a:ext>
            </a:extLst>
          </p:cNvPr>
          <p:cNvGrpSpPr/>
          <p:nvPr/>
        </p:nvGrpSpPr>
        <p:grpSpPr>
          <a:xfrm>
            <a:off x="8423868" y="3619681"/>
            <a:ext cx="306686" cy="349457"/>
            <a:chOff x="5794025" y="2673575"/>
            <a:chExt cx="259925" cy="296175"/>
          </a:xfrm>
          <a:solidFill>
            <a:schemeClr val="bg1">
              <a:lumMod val="10000"/>
            </a:schemeClr>
          </a:solidFill>
        </p:grpSpPr>
        <p:sp>
          <p:nvSpPr>
            <p:cNvPr id="54" name="Google Shape;9869;p76">
              <a:extLst>
                <a:ext uri="{FF2B5EF4-FFF2-40B4-BE49-F238E27FC236}">
                  <a16:creationId xmlns:a16="http://schemas.microsoft.com/office/drawing/2014/main" id="{F333E030-CB3D-EE3A-D364-D5E4C311C38C}"/>
                </a:ext>
              </a:extLst>
            </p:cNvPr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70;p76">
              <a:extLst>
                <a:ext uri="{FF2B5EF4-FFF2-40B4-BE49-F238E27FC236}">
                  <a16:creationId xmlns:a16="http://schemas.microsoft.com/office/drawing/2014/main" id="{B3A412FE-F680-6FBA-53E5-4A99CA1D0A4D}"/>
                </a:ext>
              </a:extLst>
            </p:cNvPr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9403;p75">
            <a:extLst>
              <a:ext uri="{FF2B5EF4-FFF2-40B4-BE49-F238E27FC236}">
                <a16:creationId xmlns:a16="http://schemas.microsoft.com/office/drawing/2014/main" id="{5EEF3743-5ECE-F243-E6F7-8F9941511633}"/>
              </a:ext>
            </a:extLst>
          </p:cNvPr>
          <p:cNvGrpSpPr/>
          <p:nvPr/>
        </p:nvGrpSpPr>
        <p:grpSpPr>
          <a:xfrm>
            <a:off x="8038314" y="3989195"/>
            <a:ext cx="354136" cy="353180"/>
            <a:chOff x="-26215025" y="1971025"/>
            <a:chExt cx="296175" cy="295375"/>
          </a:xfrm>
        </p:grpSpPr>
        <p:sp>
          <p:nvSpPr>
            <p:cNvPr id="59" name="Google Shape;9404;p75">
              <a:extLst>
                <a:ext uri="{FF2B5EF4-FFF2-40B4-BE49-F238E27FC236}">
                  <a16:creationId xmlns:a16="http://schemas.microsoft.com/office/drawing/2014/main" id="{C61B26B3-8DF6-CEFB-E811-98FCEC58D8BF}"/>
                </a:ext>
              </a:extLst>
            </p:cNvPr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05;p75">
              <a:extLst>
                <a:ext uri="{FF2B5EF4-FFF2-40B4-BE49-F238E27FC236}">
                  <a16:creationId xmlns:a16="http://schemas.microsoft.com/office/drawing/2014/main" id="{9845808A-77E4-571B-0ADA-72FE5515E83B}"/>
                </a:ext>
              </a:extLst>
            </p:cNvPr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06;p75">
              <a:extLst>
                <a:ext uri="{FF2B5EF4-FFF2-40B4-BE49-F238E27FC236}">
                  <a16:creationId xmlns:a16="http://schemas.microsoft.com/office/drawing/2014/main" id="{8F4D6174-3101-1F3B-303A-C0F1C9C5AABF}"/>
                </a:ext>
              </a:extLst>
            </p:cNvPr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07;p75">
              <a:extLst>
                <a:ext uri="{FF2B5EF4-FFF2-40B4-BE49-F238E27FC236}">
                  <a16:creationId xmlns:a16="http://schemas.microsoft.com/office/drawing/2014/main" id="{A4737435-9A7F-86FB-44BE-3705D3E7EC8F}"/>
                </a:ext>
              </a:extLst>
            </p:cNvPr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08;p75">
              <a:extLst>
                <a:ext uri="{FF2B5EF4-FFF2-40B4-BE49-F238E27FC236}">
                  <a16:creationId xmlns:a16="http://schemas.microsoft.com/office/drawing/2014/main" id="{27774881-7FE2-59A7-A70A-6A73EBB18885}"/>
                </a:ext>
              </a:extLst>
            </p:cNvPr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09;p75">
              <a:extLst>
                <a:ext uri="{FF2B5EF4-FFF2-40B4-BE49-F238E27FC236}">
                  <a16:creationId xmlns:a16="http://schemas.microsoft.com/office/drawing/2014/main" id="{5F01CF23-B5B5-BA0E-9B31-3F905CB4DBC3}"/>
                </a:ext>
              </a:extLst>
            </p:cNvPr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10;p75">
              <a:extLst>
                <a:ext uri="{FF2B5EF4-FFF2-40B4-BE49-F238E27FC236}">
                  <a16:creationId xmlns:a16="http://schemas.microsoft.com/office/drawing/2014/main" id="{08FBCD1D-8115-2258-1ABE-B765B199C0AA}"/>
                </a:ext>
              </a:extLst>
            </p:cNvPr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11;p75">
              <a:extLst>
                <a:ext uri="{FF2B5EF4-FFF2-40B4-BE49-F238E27FC236}">
                  <a16:creationId xmlns:a16="http://schemas.microsoft.com/office/drawing/2014/main" id="{1FFBEB26-EE36-970A-5E8C-385DF714D4B2}"/>
                </a:ext>
              </a:extLst>
            </p:cNvPr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707EA6-4E4B-A4D5-9575-7BE71F161E4A}"/>
              </a:ext>
            </a:extLst>
          </p:cNvPr>
          <p:cNvSpPr txBox="1"/>
          <p:nvPr/>
        </p:nvSpPr>
        <p:spPr>
          <a:xfrm>
            <a:off x="399914" y="3134301"/>
            <a:ext cx="1160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(Quintero-Rincón et al., 2021)</a:t>
            </a:r>
            <a:endParaRPr lang="es-MX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562AC-682A-ADA7-D69B-ED1E4982BFC8}"/>
              </a:ext>
            </a:extLst>
          </p:cNvPr>
          <p:cNvSpPr txBox="1"/>
          <p:nvPr/>
        </p:nvSpPr>
        <p:spPr>
          <a:xfrm>
            <a:off x="580980" y="794401"/>
            <a:ext cx="79820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artefactos en EEG son señales no deseadas que pueden introducir cambios en las mediciones y afectar la señal de interés </a:t>
            </a:r>
            <a:r>
              <a:rPr lang="es-MX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MX" sz="15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Jiang</a:t>
            </a:r>
            <a:r>
              <a:rPr lang="es-MX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2019; Quintero-Rincón et al., 2021)</a:t>
            </a:r>
            <a:r>
              <a:rPr lang="es-MX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60FB958B-69B1-0AFD-EFBA-9CDE31839486}"/>
              </a:ext>
            </a:extLst>
          </p:cNvPr>
          <p:cNvSpPr/>
          <p:nvPr/>
        </p:nvSpPr>
        <p:spPr>
          <a:xfrm>
            <a:off x="580980" y="4581198"/>
            <a:ext cx="7982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Fig. 4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Diferentes tipos de artefactos y su origen.</a:t>
            </a:r>
          </a:p>
        </p:txBody>
      </p:sp>
    </p:spTree>
    <p:extLst>
      <p:ext uri="{BB962C8B-B14F-4D97-AF65-F5344CB8AC3E}">
        <p14:creationId xmlns:p14="http://schemas.microsoft.com/office/powerpoint/2010/main" val="127915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CE0134B-C18B-36D4-2419-5AEF7D2AC574}"/>
              </a:ext>
            </a:extLst>
          </p:cNvPr>
          <p:cNvSpPr>
            <a:spLocks/>
          </p:cNvSpPr>
          <p:nvPr/>
        </p:nvSpPr>
        <p:spPr>
          <a:xfrm>
            <a:off x="163015" y="4565666"/>
            <a:ext cx="88179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1800"/>
            </a:pPr>
            <a:r>
              <a:rPr lang="es-MX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Fig. 5 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Artefactos del conjunto de datos TUH EEG </a:t>
            </a:r>
            <a:r>
              <a:rPr lang="es-MX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</a:t>
            </a:r>
            <a:r>
              <a:rPr lang="es-MX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Corpus, Obeid &amp; Picone 2020.</a:t>
            </a:r>
            <a:endParaRPr lang="es-MX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ECBB88-31A7-3408-4451-29BDD86D26BC}"/>
              </a:ext>
            </a:extLst>
          </p:cNvPr>
          <p:cNvPicPr>
            <a:picLocks/>
          </p:cNvPicPr>
          <p:nvPr/>
        </p:nvPicPr>
        <p:blipFill>
          <a:blip r:embed="rId2"/>
          <a:srcRect r="36619"/>
          <a:stretch/>
        </p:blipFill>
        <p:spPr>
          <a:xfrm>
            <a:off x="816965" y="2476505"/>
            <a:ext cx="2340000" cy="162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7AC6F4-62E2-0AF4-858B-E5837009B415}"/>
              </a:ext>
            </a:extLst>
          </p:cNvPr>
          <p:cNvPicPr>
            <a:picLocks/>
          </p:cNvPicPr>
          <p:nvPr/>
        </p:nvPicPr>
        <p:blipFill>
          <a:blip r:embed="rId3"/>
          <a:srcRect r="35000"/>
          <a:stretch/>
        </p:blipFill>
        <p:spPr>
          <a:xfrm>
            <a:off x="754620" y="379470"/>
            <a:ext cx="2340000" cy="161860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D37E6A0-DFE7-16FB-505D-3174D2649103}"/>
              </a:ext>
            </a:extLst>
          </p:cNvPr>
          <p:cNvPicPr>
            <a:picLocks/>
          </p:cNvPicPr>
          <p:nvPr/>
        </p:nvPicPr>
        <p:blipFill>
          <a:blip r:embed="rId4"/>
          <a:srcRect r="35000"/>
          <a:stretch/>
        </p:blipFill>
        <p:spPr>
          <a:xfrm>
            <a:off x="6111725" y="2476505"/>
            <a:ext cx="2340000" cy="1620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04AD29F-F5EC-6ABD-905E-53CC00F460C2}"/>
              </a:ext>
            </a:extLst>
          </p:cNvPr>
          <p:cNvPicPr>
            <a:picLocks/>
          </p:cNvPicPr>
          <p:nvPr/>
        </p:nvPicPr>
        <p:blipFill>
          <a:blip r:embed="rId5"/>
          <a:srcRect r="35000"/>
          <a:stretch/>
        </p:blipFill>
        <p:spPr>
          <a:xfrm>
            <a:off x="3402000" y="379470"/>
            <a:ext cx="2340000" cy="1620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B46A642-292E-D69F-59B7-301135816EFE}"/>
              </a:ext>
            </a:extLst>
          </p:cNvPr>
          <p:cNvPicPr>
            <a:picLocks/>
          </p:cNvPicPr>
          <p:nvPr/>
        </p:nvPicPr>
        <p:blipFill>
          <a:blip r:embed="rId6"/>
          <a:srcRect r="35000"/>
          <a:stretch/>
        </p:blipFill>
        <p:spPr>
          <a:xfrm>
            <a:off x="6049380" y="379470"/>
            <a:ext cx="2340000" cy="1620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8180C45-0BAF-9344-9195-AF9F2DCA0927}"/>
              </a:ext>
            </a:extLst>
          </p:cNvPr>
          <p:cNvPicPr>
            <a:picLocks/>
          </p:cNvPicPr>
          <p:nvPr/>
        </p:nvPicPr>
        <p:blipFill>
          <a:blip r:embed="rId7"/>
          <a:srcRect r="35000"/>
          <a:stretch/>
        </p:blipFill>
        <p:spPr>
          <a:xfrm>
            <a:off x="3464345" y="2476505"/>
            <a:ext cx="2340000" cy="1620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0A47CFDB-0BBC-BC82-9646-C89DCA500EC9}"/>
              </a:ext>
            </a:extLst>
          </p:cNvPr>
          <p:cNvSpPr txBox="1"/>
          <p:nvPr/>
        </p:nvSpPr>
        <p:spPr>
          <a:xfrm>
            <a:off x="908310" y="2042547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Señal base EEG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3021FFD-CDFB-B4BF-6337-ABD9F87AF783}"/>
              </a:ext>
            </a:extLst>
          </p:cNvPr>
          <p:cNvSpPr txBox="1"/>
          <p:nvPr/>
        </p:nvSpPr>
        <p:spPr>
          <a:xfrm>
            <a:off x="3402000" y="2042547"/>
            <a:ext cx="264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Artefacto Movimiento Ocular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748BB7C-7489-86F2-6156-71F2988FFA73}"/>
              </a:ext>
            </a:extLst>
          </p:cNvPr>
          <p:cNvSpPr txBox="1"/>
          <p:nvPr/>
        </p:nvSpPr>
        <p:spPr>
          <a:xfrm>
            <a:off x="6203070" y="4092873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 Artefacto Electrodo Pop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BE471E3-C978-B92B-E0CD-C56901DC362B}"/>
              </a:ext>
            </a:extLst>
          </p:cNvPr>
          <p:cNvSpPr txBox="1"/>
          <p:nvPr/>
        </p:nvSpPr>
        <p:spPr>
          <a:xfrm>
            <a:off x="754620" y="4092873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Artefacto de Masticación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CCED277-13FC-BFD7-3869-D4114A93064A}"/>
              </a:ext>
            </a:extLst>
          </p:cNvPr>
          <p:cNvSpPr txBox="1"/>
          <p:nvPr/>
        </p:nvSpPr>
        <p:spPr>
          <a:xfrm>
            <a:off x="3478845" y="4092873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 Artefacto de Mareo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59D2B7C-7543-E1ED-6E2E-9AABA9F6FCD5}"/>
              </a:ext>
            </a:extLst>
          </p:cNvPr>
          <p:cNvSpPr txBox="1"/>
          <p:nvPr/>
        </p:nvSpPr>
        <p:spPr>
          <a:xfrm>
            <a:off x="6203070" y="2042547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Artefacto Muscular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B9F0865-8A8B-6584-4690-63DD10E25497}"/>
              </a:ext>
            </a:extLst>
          </p:cNvPr>
          <p:cNvSpPr/>
          <p:nvPr/>
        </p:nvSpPr>
        <p:spPr>
          <a:xfrm>
            <a:off x="3402000" y="193964"/>
            <a:ext cx="5141070" cy="21563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Modificiar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encointrar</a:t>
            </a:r>
            <a:r>
              <a:rPr lang="en-US" dirty="0">
                <a:solidFill>
                  <a:schemeClr val="tx1"/>
                </a:solidFill>
              </a:rPr>
              <a:t> la forma de </a:t>
            </a:r>
            <a:r>
              <a:rPr lang="en-US" dirty="0" err="1">
                <a:solidFill>
                  <a:schemeClr val="tx1"/>
                </a:solidFill>
              </a:rPr>
              <a:t>agruparlos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Modificar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mareo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6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>
          <a:extLst>
            <a:ext uri="{FF2B5EF4-FFF2-40B4-BE49-F238E27FC236}">
              <a16:creationId xmlns:a16="http://schemas.microsoft.com/office/drawing/2014/main" id="{078FAFC0-055C-6BC0-AA06-AA1428BA2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">
            <a:extLst>
              <a:ext uri="{FF2B5EF4-FFF2-40B4-BE49-F238E27FC236}">
                <a16:creationId xmlns:a16="http://schemas.microsoft.com/office/drawing/2014/main" id="{B1ECB425-A31E-E545-4FC6-964C831526F2}"/>
              </a:ext>
            </a:extLst>
          </p:cNvPr>
          <p:cNvSpPr/>
          <p:nvPr/>
        </p:nvSpPr>
        <p:spPr>
          <a:xfrm>
            <a:off x="4613825" y="289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7">
            <a:extLst>
              <a:ext uri="{FF2B5EF4-FFF2-40B4-BE49-F238E27FC236}">
                <a16:creationId xmlns:a16="http://schemas.microsoft.com/office/drawing/2014/main" id="{A2F4219B-F552-4DEA-3DA8-E5814A4C128E}"/>
              </a:ext>
            </a:extLst>
          </p:cNvPr>
          <p:cNvSpPr/>
          <p:nvPr/>
        </p:nvSpPr>
        <p:spPr>
          <a:xfrm>
            <a:off x="4613825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7">
            <a:extLst>
              <a:ext uri="{FF2B5EF4-FFF2-40B4-BE49-F238E27FC236}">
                <a16:creationId xmlns:a16="http://schemas.microsoft.com/office/drawing/2014/main" id="{FA20F9AE-891E-31F4-AC65-BF18C5C9151A}"/>
              </a:ext>
            </a:extLst>
          </p:cNvPr>
          <p:cNvSpPr/>
          <p:nvPr/>
        </p:nvSpPr>
        <p:spPr>
          <a:xfrm>
            <a:off x="1237775" y="289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7">
            <a:extLst>
              <a:ext uri="{FF2B5EF4-FFF2-40B4-BE49-F238E27FC236}">
                <a16:creationId xmlns:a16="http://schemas.microsoft.com/office/drawing/2014/main" id="{E1408233-3EE5-E2AC-E628-9E2E498469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8275" y="3043203"/>
            <a:ext cx="3122967" cy="961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just">
              <a:buSzPts val="800"/>
              <a:buFont typeface="Arial" panose="020B0604020202020204" pitchFamily="34" charset="0"/>
              <a:buChar char="•"/>
            </a:pP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eventos epilépticos</a:t>
            </a:r>
          </a:p>
          <a:p>
            <a:pPr marL="285750" lvl="1" indent="-285750" algn="just">
              <a:buSzPts val="800"/>
              <a:buFont typeface="Arial" panose="020B0604020202020204" pitchFamily="34" charset="0"/>
              <a:buChar char="•"/>
            </a:pP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Diagnosticar trastornos del sueño</a:t>
            </a:r>
          </a:p>
          <a:p>
            <a:pPr marL="285750" lvl="1" indent="-285750" algn="just">
              <a:buSzPts val="800"/>
              <a:buFont typeface="Arial" panose="020B0604020202020204" pitchFamily="34" charset="0"/>
              <a:buChar char="•"/>
            </a:pP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Depresión</a:t>
            </a:r>
          </a:p>
        </p:txBody>
      </p:sp>
      <p:sp>
        <p:nvSpPr>
          <p:cNvPr id="799" name="Google Shape;799;p57">
            <a:extLst>
              <a:ext uri="{FF2B5EF4-FFF2-40B4-BE49-F238E27FC236}">
                <a16:creationId xmlns:a16="http://schemas.microsoft.com/office/drawing/2014/main" id="{1D3BEFAD-7CDF-0515-41E6-3567C828CA5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62571" y="1987003"/>
            <a:ext cx="2687400" cy="11631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se utiliza ampliamente en aplicaciones clínicas</a:t>
            </a:r>
            <a:endParaRPr dirty="0"/>
          </a:p>
        </p:txBody>
      </p:sp>
      <p:cxnSp>
        <p:nvCxnSpPr>
          <p:cNvPr id="826" name="Google Shape;826;p57">
            <a:extLst>
              <a:ext uri="{FF2B5EF4-FFF2-40B4-BE49-F238E27FC236}">
                <a16:creationId xmlns:a16="http://schemas.microsoft.com/office/drawing/2014/main" id="{BBF3753D-AA44-DFA2-0842-4DB92E356CC4}"/>
              </a:ext>
            </a:extLst>
          </p:cNvPr>
          <p:cNvCxnSpPr>
            <a:cxnSpLocks/>
          </p:cNvCxnSpPr>
          <p:nvPr/>
        </p:nvCxnSpPr>
        <p:spPr>
          <a:xfrm>
            <a:off x="1495925" y="1990955"/>
            <a:ext cx="0" cy="324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CEC2D7A-5099-3C9A-316F-38E5E459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4" y="254525"/>
            <a:ext cx="8666475" cy="961050"/>
          </a:xfrm>
        </p:spPr>
        <p:txBody>
          <a:bodyPr/>
          <a:lstStyle/>
          <a:p>
            <a:pPr algn="ctr"/>
            <a:r>
              <a:rPr lang="es-MX" sz="2400" b="1" dirty="0"/>
              <a:t>PRINCIPALES ÁREAS DONDE LOS ARTEFACTOS AFECTA EN LA INTERPRETACIÓN DE LAS SEÑALES EEG</a:t>
            </a:r>
          </a:p>
        </p:txBody>
      </p:sp>
      <p:cxnSp>
        <p:nvCxnSpPr>
          <p:cNvPr id="15" name="Google Shape;826;p57">
            <a:extLst>
              <a:ext uri="{FF2B5EF4-FFF2-40B4-BE49-F238E27FC236}">
                <a16:creationId xmlns:a16="http://schemas.microsoft.com/office/drawing/2014/main" id="{D5B3A4B7-A91D-3EAE-E19C-94C491047810}"/>
              </a:ext>
            </a:extLst>
          </p:cNvPr>
          <p:cNvCxnSpPr>
            <a:cxnSpLocks/>
          </p:cNvCxnSpPr>
          <p:nvPr/>
        </p:nvCxnSpPr>
        <p:spPr>
          <a:xfrm>
            <a:off x="4945420" y="1990955"/>
            <a:ext cx="0" cy="324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9415;p75">
            <a:extLst>
              <a:ext uri="{FF2B5EF4-FFF2-40B4-BE49-F238E27FC236}">
                <a16:creationId xmlns:a16="http://schemas.microsoft.com/office/drawing/2014/main" id="{3C4641C4-60F3-25C1-80FB-0B54DCA918F6}"/>
              </a:ext>
            </a:extLst>
          </p:cNvPr>
          <p:cNvGrpSpPr/>
          <p:nvPr/>
        </p:nvGrpSpPr>
        <p:grpSpPr>
          <a:xfrm>
            <a:off x="1582717" y="1530245"/>
            <a:ext cx="291033" cy="353180"/>
            <a:chOff x="-26179575" y="2710600"/>
            <a:chExt cx="243400" cy="295375"/>
          </a:xfrm>
        </p:grpSpPr>
        <p:sp>
          <p:nvSpPr>
            <p:cNvPr id="17" name="Google Shape;9416;p75">
              <a:extLst>
                <a:ext uri="{FF2B5EF4-FFF2-40B4-BE49-F238E27FC236}">
                  <a16:creationId xmlns:a16="http://schemas.microsoft.com/office/drawing/2014/main" id="{BB39590B-79EC-492A-BEF0-8E42912A2932}"/>
                </a:ext>
              </a:extLst>
            </p:cNvPr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417;p75">
              <a:extLst>
                <a:ext uri="{FF2B5EF4-FFF2-40B4-BE49-F238E27FC236}">
                  <a16:creationId xmlns:a16="http://schemas.microsoft.com/office/drawing/2014/main" id="{877C47F2-0CFE-EDCB-DE5C-AFB7D4A97C27}"/>
                </a:ext>
              </a:extLst>
            </p:cNvPr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18;p75">
              <a:extLst>
                <a:ext uri="{FF2B5EF4-FFF2-40B4-BE49-F238E27FC236}">
                  <a16:creationId xmlns:a16="http://schemas.microsoft.com/office/drawing/2014/main" id="{C6CD0442-DC0F-9635-00D7-3575AB4B74C3}"/>
                </a:ext>
              </a:extLst>
            </p:cNvPr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9433;p75">
            <a:extLst>
              <a:ext uri="{FF2B5EF4-FFF2-40B4-BE49-F238E27FC236}">
                <a16:creationId xmlns:a16="http://schemas.microsoft.com/office/drawing/2014/main" id="{229992CD-A0ED-53FC-2CE7-99070AE69219}"/>
              </a:ext>
            </a:extLst>
          </p:cNvPr>
          <p:cNvGrpSpPr/>
          <p:nvPr/>
        </p:nvGrpSpPr>
        <p:grpSpPr>
          <a:xfrm>
            <a:off x="4988452" y="1526553"/>
            <a:ext cx="355063" cy="351984"/>
            <a:chOff x="-22859750" y="2335900"/>
            <a:chExt cx="296950" cy="294375"/>
          </a:xfrm>
        </p:grpSpPr>
        <p:sp>
          <p:nvSpPr>
            <p:cNvPr id="21" name="Google Shape;9434;p75">
              <a:extLst>
                <a:ext uri="{FF2B5EF4-FFF2-40B4-BE49-F238E27FC236}">
                  <a16:creationId xmlns:a16="http://schemas.microsoft.com/office/drawing/2014/main" id="{29F66752-BA77-A6BA-3C04-EEFD8C3198E3}"/>
                </a:ext>
              </a:extLst>
            </p:cNvPr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35;p75">
              <a:extLst>
                <a:ext uri="{FF2B5EF4-FFF2-40B4-BE49-F238E27FC236}">
                  <a16:creationId xmlns:a16="http://schemas.microsoft.com/office/drawing/2014/main" id="{A23A92B0-4D23-44F7-A7E9-B53FF1F4FEEB}"/>
                </a:ext>
              </a:extLst>
            </p:cNvPr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36;p75">
              <a:extLst>
                <a:ext uri="{FF2B5EF4-FFF2-40B4-BE49-F238E27FC236}">
                  <a16:creationId xmlns:a16="http://schemas.microsoft.com/office/drawing/2014/main" id="{A5640190-41DE-F69C-7816-5CD9E862C378}"/>
                </a:ext>
              </a:extLst>
            </p:cNvPr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9476;p75">
            <a:extLst>
              <a:ext uri="{FF2B5EF4-FFF2-40B4-BE49-F238E27FC236}">
                <a16:creationId xmlns:a16="http://schemas.microsoft.com/office/drawing/2014/main" id="{198DC88C-1B31-0C4C-36D1-EBA21DB42FE6}"/>
              </a:ext>
            </a:extLst>
          </p:cNvPr>
          <p:cNvSpPr/>
          <p:nvPr/>
        </p:nvSpPr>
        <p:spPr>
          <a:xfrm>
            <a:off x="4530176" y="1524401"/>
            <a:ext cx="356020" cy="354136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dk2"/>
          </a:solidFill>
          <a:ln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9498;p75">
            <a:extLst>
              <a:ext uri="{FF2B5EF4-FFF2-40B4-BE49-F238E27FC236}">
                <a16:creationId xmlns:a16="http://schemas.microsoft.com/office/drawing/2014/main" id="{BCD44C0D-0B28-5186-BA6B-D6F7D9921960}"/>
              </a:ext>
            </a:extLst>
          </p:cNvPr>
          <p:cNvSpPr/>
          <p:nvPr/>
        </p:nvSpPr>
        <p:spPr>
          <a:xfrm>
            <a:off x="1106300" y="1530245"/>
            <a:ext cx="354136" cy="3531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dk2"/>
          </a:solidFill>
          <a:ln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1DB2B0-49C9-21EA-02D3-5B2047B937FC}"/>
              </a:ext>
            </a:extLst>
          </p:cNvPr>
          <p:cNvSpPr txBox="1"/>
          <p:nvPr/>
        </p:nvSpPr>
        <p:spPr>
          <a:xfrm>
            <a:off x="5130125" y="1987325"/>
            <a:ext cx="2689200" cy="116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s-MX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gtree Black"/>
              </a:rPr>
              <a:t>EEG también se utiliza en las interfaces cerebro-computadora </a:t>
            </a:r>
          </a:p>
        </p:txBody>
      </p:sp>
      <p:sp>
        <p:nvSpPr>
          <p:cNvPr id="30" name="Google Shape;795;p57">
            <a:extLst>
              <a:ext uri="{FF2B5EF4-FFF2-40B4-BE49-F238E27FC236}">
                <a16:creationId xmlns:a16="http://schemas.microsoft.com/office/drawing/2014/main" id="{94161DC9-2DBB-BE96-D150-7581FA14854C}"/>
              </a:ext>
            </a:extLst>
          </p:cNvPr>
          <p:cNvSpPr txBox="1">
            <a:spLocks/>
          </p:cNvSpPr>
          <p:nvPr/>
        </p:nvSpPr>
        <p:spPr>
          <a:xfrm>
            <a:off x="4963591" y="3043203"/>
            <a:ext cx="3122967" cy="184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85750" lvl="1" indent="-285750" algn="just">
              <a:buSzPts val="800"/>
              <a:buFont typeface="Arial" panose="020B0604020202020204" pitchFamily="34" charset="0"/>
              <a:buChar char="•"/>
            </a:pP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de dispositivos donde el </a:t>
            </a: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podría traducirse en comandos para controlar una máquina y realizar algunas acciones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E61EF-546C-4E3B-C53B-82B89AEBFAF2}"/>
              </a:ext>
            </a:extLst>
          </p:cNvPr>
          <p:cNvSpPr txBox="1"/>
          <p:nvPr/>
        </p:nvSpPr>
        <p:spPr>
          <a:xfrm>
            <a:off x="5277016" y="4395358"/>
            <a:ext cx="2553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Fuente: </a:t>
            </a:r>
            <a:r>
              <a:rPr lang="es-MX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Mannan</a:t>
            </a:r>
            <a:r>
              <a:rPr lang="es-MX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</a:t>
            </a:r>
            <a:r>
              <a:rPr lang="es-MX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s-MX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2018)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03283273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10975</TotalTime>
  <Words>5853</Words>
  <Application>Microsoft Office PowerPoint</Application>
  <PresentationFormat>Presentación en pantalla (16:9)</PresentationFormat>
  <Paragraphs>521</Paragraphs>
  <Slides>46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3" baseType="lpstr">
      <vt:lpstr>Figtree Black</vt:lpstr>
      <vt:lpstr>Hanken Grotesk</vt:lpstr>
      <vt:lpstr>Lato</vt:lpstr>
      <vt:lpstr>Times New Roman</vt:lpstr>
      <vt:lpstr>Arial</vt:lpstr>
      <vt:lpstr>Cambria Math</vt:lpstr>
      <vt:lpstr>Elegant Black &amp; White Thesis Defense by Slidesgo</vt:lpstr>
      <vt:lpstr>Centro de investigación e Innovación en Tecnologías de la Información y Comunicación</vt:lpstr>
      <vt:lpstr>AGENDA</vt:lpstr>
      <vt:lpstr>INTRODUCCIÓN</vt:lpstr>
      <vt:lpstr>SEÑALES CEREBRALES</vt:lpstr>
      <vt:lpstr>¿QUÉ ES UNA SEÑAL EEG?</vt:lpstr>
      <vt:lpstr>Presentación de PowerPoint</vt:lpstr>
      <vt:lpstr>ARTEFACTOS EN SEÑAL EEG</vt:lpstr>
      <vt:lpstr>Presentación de PowerPoint</vt:lpstr>
      <vt:lpstr>PRINCIPALES ÁREAS DONDE LOS ARTEFACTOS AFECTA EN LA INTERPRETACIÓN DE LAS SEÑALES EEG</vt:lpstr>
      <vt:lpstr>PLANTEAMIENTO DEL PROBLEMA (1)</vt:lpstr>
      <vt:lpstr>PLANTEAMIENTO DEL PROBLEMA (2)</vt:lpstr>
      <vt:lpstr>OBJETIVO GENERAL</vt:lpstr>
      <vt:lpstr>OBJETIVOS PARTICULARES</vt:lpstr>
      <vt:lpstr>ESTADO DEL ARTE</vt:lpstr>
      <vt:lpstr>ESTADO DEL ARTE (1)</vt:lpstr>
      <vt:lpstr>ESTADO DEL ARTE (2)</vt:lpstr>
      <vt:lpstr>ESTADO DEL ARTE (3)</vt:lpstr>
      <vt:lpstr>¿Cuál es la problemática que enfrentan los modelos del estado del arte?</vt:lpstr>
      <vt:lpstr>METODOLOGÍA PROPUESTA Y PROPUESTA DE SOLUCIÓN</vt:lpstr>
      <vt:lpstr>MARCO DE TRABAJO PROPUESTO</vt:lpstr>
      <vt:lpstr>ARQUITECTURA DE RED NEURONAL PROPUESTA</vt:lpstr>
      <vt:lpstr>EXPERIMENTACIÓN</vt:lpstr>
      <vt:lpstr>CONJUNTO DE DATOS</vt:lpstr>
      <vt:lpstr>CONJUNTO DE DATOS</vt:lpstr>
      <vt:lpstr>CONJUNTO DE DATOS</vt:lpstr>
      <vt:lpstr>CONFIGURACIONES DE EXPERIMENTACIÓN</vt:lpstr>
      <vt:lpstr>RESULTADOS - EXACTITUD Y DIVERGENCIAS A LO LARGO DEL ENTRENAMIENTO</vt:lpstr>
      <vt:lpstr>RESULTADOS – MATRICES DE CONFUSIÓN</vt:lpstr>
      <vt:lpstr>Presentación de PowerPoint</vt:lpstr>
      <vt:lpstr>RESULTADOS – MSE, RMSE, CC Y DIVERGENCIAS A LO LARGO DEL ENTRENAMIENTO</vt:lpstr>
      <vt:lpstr>Presentación de PowerPoint</vt:lpstr>
      <vt:lpstr>RESULTADOS – HERRAMIENTA DE DETECCIÓN DE ARTEFACTOS (1)</vt:lpstr>
      <vt:lpstr>RESULTADOS – HERRAMIENTA DE DETECCIÓN DE ARTEFACTOS (2)</vt:lpstr>
      <vt:lpstr>RESULTADOS – HERRAMIENTA DE DETECCIÓN DE ARTEFACTOS (3)</vt:lpstr>
      <vt:lpstr>RESULTADOS – HERRAMIENTA DE DETECCIÓN DE ARTEFACTOS (4)</vt:lpstr>
      <vt:lpstr>CONCLUSIONES</vt:lpstr>
      <vt:lpstr>CONCLUSIONES PARCIALES</vt:lpstr>
      <vt:lpstr>Centro de investigación e Innovación en Tecnologías de la Información y Comunicación</vt:lpstr>
      <vt:lpstr>GRACIAS POR SU ATENCIÓN  SECCIÓN DE PREGUNTAS Y RESPUESTAS</vt:lpstr>
      <vt:lpstr>REFERENCIAS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Emmanuel De Jesús Velásquez Martínez</dc:creator>
  <cp:lastModifiedBy>Emmanuel de Jesus Velasquez Martinez</cp:lastModifiedBy>
  <cp:revision>375</cp:revision>
  <dcterms:modified xsi:type="dcterms:W3CDTF">2025-09-27T16:27:28Z</dcterms:modified>
</cp:coreProperties>
</file>